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96" r:id="rId3"/>
    <p:sldId id="297" r:id="rId4"/>
    <p:sldId id="340" r:id="rId5"/>
    <p:sldId id="298" r:id="rId6"/>
    <p:sldId id="306" r:id="rId7"/>
    <p:sldId id="307" r:id="rId8"/>
    <p:sldId id="308" r:id="rId9"/>
    <p:sldId id="335" r:id="rId10"/>
    <p:sldId id="336" r:id="rId11"/>
    <p:sldId id="338" r:id="rId12"/>
    <p:sldId id="337" r:id="rId13"/>
    <p:sldId id="339" r:id="rId14"/>
    <p:sldId id="299" r:id="rId15"/>
    <p:sldId id="302" r:id="rId16"/>
    <p:sldId id="303" r:id="rId17"/>
    <p:sldId id="304" r:id="rId18"/>
    <p:sldId id="305" r:id="rId19"/>
    <p:sldId id="323" r:id="rId20"/>
    <p:sldId id="322" r:id="rId21"/>
    <p:sldId id="309" r:id="rId22"/>
    <p:sldId id="324" r:id="rId23"/>
    <p:sldId id="300" r:id="rId24"/>
    <p:sldId id="310" r:id="rId25"/>
    <p:sldId id="325" r:id="rId26"/>
    <p:sldId id="312" r:id="rId27"/>
    <p:sldId id="341" r:id="rId28"/>
    <p:sldId id="342" r:id="rId29"/>
    <p:sldId id="326" r:id="rId30"/>
    <p:sldId id="328" r:id="rId31"/>
    <p:sldId id="314" r:id="rId32"/>
    <p:sldId id="318" r:id="rId33"/>
    <p:sldId id="315" r:id="rId34"/>
    <p:sldId id="319" r:id="rId35"/>
    <p:sldId id="292" r:id="rId36"/>
    <p:sldId id="320" r:id="rId37"/>
    <p:sldId id="321" r:id="rId3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09" autoAdjust="0"/>
  </p:normalViewPr>
  <p:slideViewPr>
    <p:cSldViewPr>
      <p:cViewPr varScale="1">
        <p:scale>
          <a:sx n="79" d="100"/>
          <a:sy n="79" d="100"/>
        </p:scale>
        <p:origin x="157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Интересный предмет</c:v>
                </c:pt>
              </c:strCache>
            </c:strRef>
          </c:tx>
          <c:dPt>
            <c:idx val="0"/>
            <c:bubble3D val="0"/>
            <c:spPr>
              <a:solidFill>
                <a:srgbClr val="0000FF"/>
              </a:solidFill>
            </c:spPr>
            <c:extLst>
              <c:ext xmlns:c16="http://schemas.microsoft.com/office/drawing/2014/chart" uri="{C3380CC4-5D6E-409C-BE32-E72D297353CC}">
                <c16:uniqueId val="{00000000-7B5E-48CE-928A-DF80A1A24DBF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7B5E-48CE-928A-DF80A1A24DBF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7B5E-48CE-928A-DF80A1A24DBF}"/>
              </c:ext>
            </c:extLst>
          </c:dPt>
          <c:dPt>
            <c:idx val="4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3-7B5E-48CE-928A-DF80A1A24DB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Русский язык</c:v>
                </c:pt>
                <c:pt idx="1">
                  <c:v>Математика</c:v>
                </c:pt>
                <c:pt idx="2">
                  <c:v>Биология</c:v>
                </c:pt>
                <c:pt idx="3">
                  <c:v>История</c:v>
                </c:pt>
                <c:pt idx="4">
                  <c:v>ОДНК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6</c:v>
                </c:pt>
                <c:pt idx="1">
                  <c:v>8</c:v>
                </c:pt>
                <c:pt idx="2">
                  <c:v>7</c:v>
                </c:pt>
                <c:pt idx="3">
                  <c:v>6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B5E-48CE-928A-DF80A1A24D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Неинтересно, не нравится учитель</c:v>
                </c:pt>
              </c:strCache>
            </c:strRef>
          </c:tx>
          <c:dPt>
            <c:idx val="0"/>
            <c:bubble3D val="0"/>
            <c:spPr>
              <a:solidFill>
                <a:srgbClr val="0000FF"/>
              </a:solidFill>
            </c:spPr>
            <c:extLst>
              <c:ext xmlns:c16="http://schemas.microsoft.com/office/drawing/2014/chart" uri="{C3380CC4-5D6E-409C-BE32-E72D297353CC}">
                <c16:uniqueId val="{00000000-E0AD-4D2A-B3F3-33F86C90DD23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E0AD-4D2A-B3F3-33F86C90DD23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E0AD-4D2A-B3F3-33F86C90DD23}"/>
              </c:ext>
            </c:extLst>
          </c:dPt>
          <c:dPt>
            <c:idx val="4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3-E0AD-4D2A-B3F3-33F86C90DD2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Русский язык</c:v>
                </c:pt>
                <c:pt idx="1">
                  <c:v>ИЗО</c:v>
                </c:pt>
                <c:pt idx="2">
                  <c:v>География</c:v>
                </c:pt>
                <c:pt idx="3">
                  <c:v>История</c:v>
                </c:pt>
                <c:pt idx="4">
                  <c:v>ОДНК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5</c:v>
                </c:pt>
                <c:pt idx="1">
                  <c:v>8</c:v>
                </c:pt>
                <c:pt idx="2">
                  <c:v>4</c:v>
                </c:pt>
                <c:pt idx="3">
                  <c:v>6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0AD-4D2A-B3F3-33F86C90DD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2800"/>
          </a:pPr>
          <a:endParaRPr lang="ru-RU"/>
        </a:p>
      </c:txPr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Трудный предмет, много учить, требует терпения</c:v>
                </c:pt>
              </c:strCache>
            </c:strRef>
          </c:tx>
          <c:dPt>
            <c:idx val="0"/>
            <c:bubble3D val="0"/>
            <c:spPr>
              <a:solidFill>
                <a:srgbClr val="0000FF"/>
              </a:solidFill>
            </c:spPr>
            <c:extLst>
              <c:ext xmlns:c16="http://schemas.microsoft.com/office/drawing/2014/chart" uri="{C3380CC4-5D6E-409C-BE32-E72D297353CC}">
                <c16:uniqueId val="{00000000-14AA-4C6E-8EB3-63A3861A1FE1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14AA-4C6E-8EB3-63A3861A1FE1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14AA-4C6E-8EB3-63A3861A1FE1}"/>
              </c:ext>
            </c:extLst>
          </c:dPt>
          <c:dPt>
            <c:idx val="4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3-14AA-4C6E-8EB3-63A3861A1FE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Русский язык</c:v>
                </c:pt>
                <c:pt idx="1">
                  <c:v>Математика</c:v>
                </c:pt>
                <c:pt idx="2">
                  <c:v>Биология</c:v>
                </c:pt>
                <c:pt idx="3">
                  <c:v>История</c:v>
                </c:pt>
                <c:pt idx="4">
                  <c:v>Иностранный язык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6</c:v>
                </c:pt>
                <c:pt idx="1">
                  <c:v>5</c:v>
                </c:pt>
                <c:pt idx="2">
                  <c:v>8</c:v>
                </c:pt>
                <c:pt idx="3">
                  <c:v>8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4AA-4C6E-8EB3-63A3861A1F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800" dirty="0"/>
              <a:t>Учитель поддерживает, хвалит, дает возможность  исправить</a:t>
            </a:r>
          </a:p>
        </c:rich>
      </c:tx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Учитель поддерживает, хвалит, дает возможность  исправить</c:v>
                </c:pt>
              </c:strCache>
            </c:strRef>
          </c:tx>
          <c:dPt>
            <c:idx val="0"/>
            <c:bubble3D val="0"/>
            <c:spPr>
              <a:solidFill>
                <a:srgbClr val="0000FF"/>
              </a:solidFill>
            </c:spPr>
            <c:extLst>
              <c:ext xmlns:c16="http://schemas.microsoft.com/office/drawing/2014/chart" uri="{C3380CC4-5D6E-409C-BE32-E72D297353CC}">
                <c16:uniqueId val="{00000000-2939-49FB-B0E7-7C453CCAAC41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2939-49FB-B0E7-7C453CCAAC41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2939-49FB-B0E7-7C453CCAAC41}"/>
              </c:ext>
            </c:extLst>
          </c:dPt>
          <c:dPt>
            <c:idx val="4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3-2939-49FB-B0E7-7C453CCAAC4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3"/>
                <c:pt idx="0">
                  <c:v>Физическая культура</c:v>
                </c:pt>
                <c:pt idx="1">
                  <c:v>Математика</c:v>
                </c:pt>
                <c:pt idx="2">
                  <c:v>Биология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</c:v>
                </c:pt>
                <c:pt idx="1">
                  <c:v>10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939-49FB-B0E7-7C453CCAAC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4ECEF-503B-4B62-B2FB-C702CBA260D6}" type="datetimeFigureOut">
              <a:rPr lang="ru-RU"/>
              <a:pPr>
                <a:defRPr/>
              </a:pPr>
              <a:t>28.08.2024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E21056-9795-46A0-BB7C-1A7B809877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35632-B1D0-4F1C-8F50-DD064FF8969D}" type="datetimeFigureOut">
              <a:rPr lang="ru-RU"/>
              <a:pPr>
                <a:defRPr/>
              </a:pPr>
              <a:t>28.08.2024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27F05-A441-4C9B-88A2-D037B33C53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FA7BE4-F736-4A04-9263-F67D4E6D2F0F}" type="datetimeFigureOut">
              <a:rPr lang="ru-RU"/>
              <a:pPr>
                <a:defRPr/>
              </a:pPr>
              <a:t>28.08.2024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CCA40-52F5-4363-8EDD-0A9655ADBE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0F4A7-4CDE-444E-B7DB-8DA46EA09AEE}" type="datetimeFigureOut">
              <a:rPr lang="ru-RU"/>
              <a:pPr>
                <a:defRPr/>
              </a:pPr>
              <a:t>28.08.2024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BF468-5E07-4D1E-B875-585FA17A6F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EA9C4-93F3-4EE0-9EF4-CC18A92F0D9C}" type="datetimeFigureOut">
              <a:rPr lang="ru-RU"/>
              <a:pPr>
                <a:defRPr/>
              </a:pPr>
              <a:t>28.08.2024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389CB-CAC0-476A-A2C4-80C47D26EA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B30DD-9F3B-4802-B2D6-B2357C64648B}" type="datetimeFigureOut">
              <a:rPr lang="ru-RU"/>
              <a:pPr>
                <a:defRPr/>
              </a:pPr>
              <a:t>28.08.2024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433E4-30FC-4B89-881E-963BDA63AD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E659B-30BA-4E86-BDCF-3A15EB786969}" type="datetimeFigureOut">
              <a:rPr lang="ru-RU"/>
              <a:pPr>
                <a:defRPr/>
              </a:pPr>
              <a:t>28.08.2024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CB637-705C-4FE8-9E1C-F072F07C1D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BC92F-79D6-4B2E-8668-33A7742844E5}" type="datetimeFigureOut">
              <a:rPr lang="ru-RU"/>
              <a:pPr>
                <a:defRPr/>
              </a:pPr>
              <a:t>28.08.2024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73124-6043-48B8-A7D3-AB2D91FC0D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F561F-EF48-4A64-A23A-81649C58D508}" type="datetimeFigureOut">
              <a:rPr lang="ru-RU"/>
              <a:pPr>
                <a:defRPr/>
              </a:pPr>
              <a:t>28.08.2024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FD8E3-CD81-42DC-B69A-74F5A25294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35F1A8-01E8-477C-A982-030BA09A4BCB}" type="datetimeFigureOut">
              <a:rPr lang="ru-RU"/>
              <a:pPr>
                <a:defRPr/>
              </a:pPr>
              <a:t>28.08.2024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51005-4445-4002-966B-2C655710C7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313DC-B055-4B4A-806F-E8A831500889}" type="datetimeFigureOut">
              <a:rPr lang="ru-RU"/>
              <a:pPr>
                <a:defRPr/>
              </a:pPr>
              <a:t>28.08.2024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B97A9-B98B-47EB-8A59-E32C7C35EB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981E82-C019-44CD-B840-FB927DF6F8AF}" type="datetimeFigureOut">
              <a:rPr lang="ru-RU"/>
              <a:pPr>
                <a:defRPr/>
              </a:pPr>
              <a:t>28.08.2024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359907-03B9-44BD-92D1-28956AAD97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2629794"/>
            <a:ext cx="6013250" cy="422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Прямоугольник 3"/>
          <p:cNvSpPr>
            <a:spLocks noChangeArrowheads="1"/>
          </p:cNvSpPr>
          <p:nvPr/>
        </p:nvSpPr>
        <p:spPr bwMode="auto">
          <a:xfrm>
            <a:off x="2095500" y="1071563"/>
            <a:ext cx="47625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br>
              <a:rPr lang="ru-RU" sz="3200">
                <a:latin typeface="Franklin Gothic Book" pitchFamily="34" charset="0"/>
              </a:rPr>
            </a:br>
            <a:endParaRPr lang="ru-RU" sz="3200">
              <a:latin typeface="Franklin Gothic Book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8072462" cy="28574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solidFill>
                  <a:srgbClr val="FF0000"/>
                </a:solidFill>
                <a:latin typeface="Arial Black" pitchFamily="34" charset="0"/>
              </a:rPr>
              <a:t>РОДИТЕЛЬСКОЕ   СОБРАНИЕ  № </a:t>
            </a:r>
            <a:r>
              <a:rPr lang="en-US" sz="4800" dirty="0">
                <a:solidFill>
                  <a:srgbClr val="FF0000"/>
                </a:solidFill>
                <a:latin typeface="Arial Black" pitchFamily="34" charset="0"/>
              </a:rPr>
              <a:t>2</a:t>
            </a:r>
            <a:r>
              <a:rPr lang="ru-RU" sz="4800" dirty="0">
                <a:solidFill>
                  <a:srgbClr val="FF0000"/>
                </a:solidFill>
                <a:latin typeface="Arial Black" pitchFamily="34" charset="0"/>
              </a:rPr>
              <a:t> </a:t>
            </a:r>
          </a:p>
          <a:p>
            <a:pPr algn="ctr"/>
            <a:r>
              <a:rPr lang="ru-RU" sz="4800" dirty="0">
                <a:solidFill>
                  <a:srgbClr val="FF0000"/>
                </a:solidFill>
                <a:latin typeface="Arial Black" pitchFamily="34" charset="0"/>
              </a:rPr>
              <a:t>в 6 а   классе</a:t>
            </a:r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  <a:latin typeface="Arial Black" pitchFamily="34" charset="0"/>
              </a:rPr>
              <a:t>Анализ анкеты</a:t>
            </a: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571472" y="1397000"/>
          <a:ext cx="8143932" cy="4889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1143000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  <a:latin typeface="Arial Black" pitchFamily="34" charset="0"/>
              </a:rPr>
              <a:t>Анализ анкеты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000108"/>
            <a:ext cx="8229600" cy="4525963"/>
          </a:xfrm>
        </p:spPr>
        <p:txBody>
          <a:bodyPr/>
          <a:lstStyle/>
          <a:p>
            <a:r>
              <a:rPr lang="ru-RU" dirty="0"/>
              <a:t> </a:t>
            </a:r>
            <a:r>
              <a:rPr lang="ru-RU" b="1" u="sng" dirty="0">
                <a:solidFill>
                  <a:srgbClr val="FF0000"/>
                </a:solidFill>
              </a:rPr>
              <a:t>Нужный предмет (популярные ответы):</a:t>
            </a:r>
          </a:p>
          <a:p>
            <a:pPr>
              <a:buNone/>
            </a:pPr>
            <a:r>
              <a:rPr lang="ru-RU" dirty="0"/>
              <a:t> - МАТЕМАТИКА</a:t>
            </a:r>
          </a:p>
          <a:p>
            <a:pPr>
              <a:buNone/>
            </a:pPr>
            <a:r>
              <a:rPr lang="ru-RU" dirty="0"/>
              <a:t>-РУССКИЙ ЯЗЫК</a:t>
            </a:r>
          </a:p>
          <a:p>
            <a:pPr>
              <a:buFontTx/>
              <a:buChar char="-"/>
            </a:pPr>
            <a:r>
              <a:rPr lang="ru-RU" dirty="0"/>
              <a:t>ФИЗИЧЕСКАЯ  КУЛЬТУРА</a:t>
            </a:r>
          </a:p>
          <a:p>
            <a:r>
              <a:rPr lang="ru-RU" b="1" u="sng" dirty="0">
                <a:solidFill>
                  <a:srgbClr val="FF0000"/>
                </a:solidFill>
              </a:rPr>
              <a:t>Родители считают этот предмет главным:</a:t>
            </a:r>
          </a:p>
          <a:p>
            <a:pPr>
              <a:buNone/>
            </a:pPr>
            <a:r>
              <a:rPr lang="ru-RU" dirty="0"/>
              <a:t> - МАТЕМАТИКА</a:t>
            </a:r>
          </a:p>
          <a:p>
            <a:pPr>
              <a:buNone/>
            </a:pPr>
            <a:r>
              <a:rPr lang="ru-RU" dirty="0"/>
              <a:t>-РУССКИЙ ЯЗЫК</a:t>
            </a:r>
          </a:p>
          <a:p>
            <a:pPr>
              <a:buNone/>
            </a:pPr>
            <a:r>
              <a:rPr lang="ru-RU" dirty="0"/>
              <a:t>-ФИЗИЧЕСКАЯ  КУЛЬТУРА</a:t>
            </a:r>
          </a:p>
          <a:p>
            <a:pPr>
              <a:buFontTx/>
              <a:buChar char="-"/>
            </a:pPr>
            <a:endParaRPr lang="ru-RU" dirty="0"/>
          </a:p>
        </p:txBody>
      </p:sp>
      <p:pic>
        <p:nvPicPr>
          <p:cNvPr id="4" name="Picture 2" descr="https://avatars.mds.yandex.net/i?id=b30f1682a2acfb806ddc780ad06da016a9e93bed-10766747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4280176"/>
            <a:ext cx="2581268" cy="219682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  <a:latin typeface="Arial Black" pitchFamily="34" charset="0"/>
              </a:rPr>
              <a:t>Анализ анкеты</a:t>
            </a: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428596" y="1397000"/>
          <a:ext cx="8286808" cy="4889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  <a:latin typeface="Arial Black" pitchFamily="34" charset="0"/>
              </a:rPr>
              <a:t>Анализ анкеты</a:t>
            </a: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500034" y="1142984"/>
          <a:ext cx="8072494" cy="5429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940180"/>
          </a:xfrm>
        </p:spPr>
        <p:txBody>
          <a:bodyPr/>
          <a:lstStyle/>
          <a:p>
            <a:r>
              <a:rPr lang="ru-RU" b="1" dirty="0">
                <a:solidFill>
                  <a:srgbClr val="FF0000"/>
                </a:solidFill>
                <a:latin typeface="Arial Black" pitchFamily="34" charset="0"/>
              </a:rPr>
              <a:t>Анкета </a:t>
            </a:r>
            <a:br>
              <a:rPr lang="ru-RU" b="1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b="1" dirty="0">
                <a:solidFill>
                  <a:srgbClr val="FF0000"/>
                </a:solidFill>
                <a:latin typeface="Arial Black" pitchFamily="34" charset="0"/>
              </a:rPr>
              <a:t>«Хорошо ли я занимаюсь воспитанием своего ребенка?» </a:t>
            </a:r>
            <a:br>
              <a:rPr lang="en-US" b="1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b="1" dirty="0">
                <a:solidFill>
                  <a:srgbClr val="FF0000"/>
                </a:solidFill>
                <a:latin typeface="Arial Black" pitchFamily="34" charset="0"/>
              </a:rPr>
              <a:t>(для родителей)</a:t>
            </a:r>
            <a:endParaRPr lang="ru-RU" dirty="0">
              <a:solidFill>
                <a:srgbClr val="FF0000"/>
              </a:solidFill>
              <a:latin typeface="Arial Black" pitchFamily="34" charset="0"/>
            </a:endParaRPr>
          </a:p>
        </p:txBody>
      </p:sp>
      <p:pic>
        <p:nvPicPr>
          <p:cNvPr id="3" name="Picture 2" descr="https://avatars.mds.yandex.net/i?id=65c4e5e19aa454fe5daef556cce456d9423ec19a-9211418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4357694"/>
            <a:ext cx="3929861" cy="218598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6196"/>
          </a:xfrm>
        </p:spPr>
        <p:txBody>
          <a:bodyPr/>
          <a:lstStyle/>
          <a:p>
            <a:pPr algn="l"/>
            <a:r>
              <a:rPr lang="ru-RU" sz="2800" b="1" dirty="0"/>
              <a:t>1. Сколько новых учебных предметов у вашего ребенка добавилось в этом учебном году?</a:t>
            </a:r>
            <a:br>
              <a:rPr lang="ru-RU" sz="2800" dirty="0"/>
            </a:br>
            <a:r>
              <a:rPr lang="ru-RU" sz="2800" dirty="0"/>
              <a:t>а) 4;</a:t>
            </a:r>
            <a:br>
              <a:rPr lang="ru-RU" sz="2800" dirty="0"/>
            </a:br>
            <a:r>
              <a:rPr lang="ru-RU" sz="2800" dirty="0"/>
              <a:t>б) 3;</a:t>
            </a:r>
            <a:br>
              <a:rPr lang="ru-RU" sz="2800" dirty="0"/>
            </a:br>
            <a:r>
              <a:rPr lang="ru-RU" sz="2800" dirty="0"/>
              <a:t>в) 2.</a:t>
            </a:r>
            <a:br>
              <a:rPr lang="ru-RU" sz="2800" dirty="0"/>
            </a:br>
            <a:br>
              <a:rPr lang="ru-RU" sz="2800" dirty="0"/>
            </a:br>
            <a:r>
              <a:rPr lang="ru-RU" sz="2800" b="1" dirty="0"/>
              <a:t>2. Всех ли учителей, работающих в классе вашего ребенка, вы знаете?</a:t>
            </a:r>
            <a:br>
              <a:rPr lang="ru-RU" sz="2800" dirty="0"/>
            </a:br>
            <a:r>
              <a:rPr lang="ru-RU" sz="2800" dirty="0"/>
              <a:t>а) знаю всех;</a:t>
            </a:r>
            <a:br>
              <a:rPr lang="ru-RU" sz="2800" dirty="0"/>
            </a:br>
            <a:r>
              <a:rPr lang="ru-RU" sz="2800" dirty="0"/>
              <a:t>б) знаю половину;</a:t>
            </a:r>
            <a:br>
              <a:rPr lang="ru-RU" sz="2800" dirty="0"/>
            </a:br>
            <a:r>
              <a:rPr lang="ru-RU" sz="2800" dirty="0"/>
              <a:t>в) знаю лишь некоторых.</a:t>
            </a:r>
            <a:br>
              <a:rPr lang="ru-RU" sz="2800" dirty="0"/>
            </a:br>
            <a:endParaRPr lang="ru-RU" sz="2800" dirty="0"/>
          </a:p>
        </p:txBody>
      </p:sp>
      <p:pic>
        <p:nvPicPr>
          <p:cNvPr id="3" name="Picture 2" descr="https://avatars.mds.yandex.net/i?id=805f6bf421d7fa32ec37ad0d47ad7068a8442a01-5491319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4357694"/>
            <a:ext cx="2857520" cy="210186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/>
          <a:lstStyle/>
          <a:p>
            <a:pPr algn="l"/>
            <a:r>
              <a:rPr lang="ru-RU" sz="2800" b="1" dirty="0"/>
              <a:t>3. Как часто вы просматриваете тетради (учебники) ребенка ради интереса?</a:t>
            </a:r>
            <a:br>
              <a:rPr lang="ru-RU" sz="2800" dirty="0"/>
            </a:br>
            <a:r>
              <a:rPr lang="ru-RU" sz="2800" dirty="0"/>
              <a:t>а) постоянно;</a:t>
            </a:r>
            <a:br>
              <a:rPr lang="ru-RU" sz="2800" dirty="0"/>
            </a:br>
            <a:r>
              <a:rPr lang="ru-RU" sz="2800" dirty="0"/>
              <a:t>б) 1-2 раза в месяц;</a:t>
            </a:r>
            <a:br>
              <a:rPr lang="ru-RU" sz="2800" dirty="0"/>
            </a:br>
            <a:r>
              <a:rPr lang="ru-RU" sz="2800" dirty="0"/>
              <a:t>в) ни разу.</a:t>
            </a:r>
            <a:br>
              <a:rPr lang="ru-RU" sz="2800" dirty="0"/>
            </a:br>
            <a:br>
              <a:rPr lang="en-US" sz="2800" dirty="0"/>
            </a:br>
            <a:br>
              <a:rPr lang="ru-RU" sz="2800" dirty="0"/>
            </a:br>
            <a:r>
              <a:rPr lang="ru-RU" sz="2800" b="1" dirty="0"/>
              <a:t>4. Если вы обнаружили, что ребенок испытывает трудности по одному или нескольким предметам и вы неспособны ему помочь, что вы будете делать?</a:t>
            </a:r>
            <a:br>
              <a:rPr lang="ru-RU" sz="2800" b="1" dirty="0"/>
            </a:br>
            <a:r>
              <a:rPr lang="ru-RU" sz="2800" dirty="0"/>
              <a:t>а) обращусь за помощью к учителям;</a:t>
            </a:r>
            <a:br>
              <a:rPr lang="ru-RU" sz="2800" dirty="0"/>
            </a:br>
            <a:r>
              <a:rPr lang="ru-RU" sz="2800" dirty="0"/>
              <a:t>б) пойду к завучу;</a:t>
            </a:r>
            <a:br>
              <a:rPr lang="ru-RU" sz="2800" dirty="0"/>
            </a:br>
            <a:r>
              <a:rPr lang="ru-RU" sz="2800" dirty="0"/>
              <a:t>в) заставлю ребенка более серьезно учить предмет.</a:t>
            </a:r>
            <a:br>
              <a:rPr lang="ru-RU" sz="2800" dirty="0"/>
            </a:br>
            <a:endParaRPr lang="ru-RU" sz="2800" dirty="0"/>
          </a:p>
        </p:txBody>
      </p:sp>
      <p:pic>
        <p:nvPicPr>
          <p:cNvPr id="3" name="Picture 2" descr="https://avatars.mds.yandex.net/i?id=805f6bf421d7fa32ec37ad0d47ad7068a8442a01-5491319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1" y="1071546"/>
            <a:ext cx="2903609" cy="200026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/>
          <a:lstStyle/>
          <a:p>
            <a:pPr algn="l"/>
            <a:r>
              <a:rPr lang="ru-RU" sz="2800" b="1" dirty="0"/>
              <a:t>5. Знаете ли вы увлечения (интересы) своего ребенка?</a:t>
            </a:r>
            <a:br>
              <a:rPr lang="ru-RU" sz="2800" dirty="0"/>
            </a:br>
            <a:r>
              <a:rPr lang="ru-RU" sz="2800" dirty="0"/>
              <a:t>а) да, знаю;</a:t>
            </a:r>
            <a:br>
              <a:rPr lang="ru-RU" sz="2800" dirty="0"/>
            </a:br>
            <a:r>
              <a:rPr lang="ru-RU" sz="2800" dirty="0"/>
              <a:t>б) частично;</a:t>
            </a:r>
            <a:br>
              <a:rPr lang="ru-RU" sz="2800" dirty="0"/>
            </a:br>
            <a:r>
              <a:rPr lang="ru-RU" sz="2800" dirty="0"/>
              <a:t>в) догадываюсь, но точно не знаю.</a:t>
            </a:r>
            <a:br>
              <a:rPr lang="ru-RU" sz="2800" dirty="0"/>
            </a:br>
            <a:br>
              <a:rPr lang="ru-RU" sz="2800" dirty="0"/>
            </a:br>
            <a:r>
              <a:rPr lang="ru-RU" sz="2800" b="1" dirty="0"/>
              <a:t>6. Знаете ли вы, где и с кем ребенок проводит свое свободное время?</a:t>
            </a:r>
            <a:br>
              <a:rPr lang="ru-RU" sz="2800" dirty="0"/>
            </a:br>
            <a:r>
              <a:rPr lang="ru-RU" sz="2800" dirty="0"/>
              <a:t>а) да;</a:t>
            </a:r>
            <a:br>
              <a:rPr lang="ru-RU" sz="2800" dirty="0"/>
            </a:br>
            <a:r>
              <a:rPr lang="ru-RU" sz="2800" dirty="0"/>
              <a:t>б) иногда;</a:t>
            </a:r>
            <a:br>
              <a:rPr lang="ru-RU" sz="2800" dirty="0"/>
            </a:br>
            <a:r>
              <a:rPr lang="ru-RU" sz="2800" dirty="0"/>
              <a:t>в) нет, но догадываюсь.</a:t>
            </a:r>
            <a:br>
              <a:rPr lang="ru-RU" sz="2800" dirty="0"/>
            </a:br>
            <a:endParaRPr lang="ru-RU" sz="2800" dirty="0"/>
          </a:p>
        </p:txBody>
      </p:sp>
      <p:pic>
        <p:nvPicPr>
          <p:cNvPr id="3" name="Picture 2" descr="https://avatars.mds.yandex.net/i?id=805f6bf421d7fa32ec37ad0d47ad7068a8442a01-5491319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4214818"/>
            <a:ext cx="2857520" cy="210186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071546"/>
          </a:xfrm>
        </p:spPr>
        <p:txBody>
          <a:bodyPr/>
          <a:lstStyle/>
          <a:p>
            <a:r>
              <a:rPr lang="ru-RU" dirty="0">
                <a:solidFill>
                  <a:srgbClr val="7030A0"/>
                </a:solidFill>
                <a:latin typeface="Arial Black" pitchFamily="34" charset="0"/>
              </a:rPr>
              <a:t>Обработка результатов: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71472" y="1428736"/>
            <a:ext cx="771530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3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Подсчитайте количество отмеченных вами высказываний «а», «б» или «в».</a:t>
            </a:r>
          </a:p>
          <a:p>
            <a:pPr marL="0" marR="0" lvl="0" indent="133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33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Если лидирует </a:t>
            </a:r>
            <a:r>
              <a:rPr kumimoji="0" lang="ru-RU" sz="2800" b="1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ответ «а»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- вы знаете, когда ребенок нуждается в вашей помощи.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" name="Picture 2" descr="https://avatars.mds.yandex.net/i?id=2d0b1adbc9959dfa8153c35a74605694e0c9a18c-10590187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4071942"/>
            <a:ext cx="2586547" cy="185738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071546"/>
          </a:xfrm>
        </p:spPr>
        <p:txBody>
          <a:bodyPr/>
          <a:lstStyle/>
          <a:p>
            <a:r>
              <a:rPr lang="ru-RU" dirty="0">
                <a:solidFill>
                  <a:srgbClr val="7030A0"/>
                </a:solidFill>
                <a:latin typeface="Arial Black" pitchFamily="34" charset="0"/>
              </a:rPr>
              <a:t>Обработка результатов: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14348" y="1214422"/>
            <a:ext cx="7715304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3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Подсчитайте количество отмеченных вами высказываний «а», «б» или «в».</a:t>
            </a:r>
          </a:p>
          <a:p>
            <a:pPr marL="0" marR="0" lvl="0" indent="133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33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Если лидирует </a:t>
            </a:r>
            <a:r>
              <a:rPr kumimoji="0" lang="ru-RU" sz="2800" b="1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ответ «б»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- вас волнуют более серьезные проблемы, но неурядицы с учебой могут привести к дестабилизации всей жизнедеятельности ребенка.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" name="Picture 2" descr="https://avatars.mds.yandex.net/i?id=2d0b1adbc9959dfa8153c35a74605694e0c9a18c-10590187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4643446"/>
            <a:ext cx="2372233" cy="169067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25998"/>
          </a:xfrm>
        </p:spPr>
        <p:txBody>
          <a:bodyPr/>
          <a:lstStyle/>
          <a:p>
            <a:r>
              <a:rPr lang="ru-RU" sz="6000" dirty="0">
                <a:solidFill>
                  <a:srgbClr val="FF0000"/>
                </a:solidFill>
                <a:latin typeface="Arial Black" pitchFamily="34" charset="0"/>
              </a:rPr>
              <a:t>Трудности в обучении шестиклассников</a:t>
            </a:r>
          </a:p>
        </p:txBody>
      </p:sp>
      <p:pic>
        <p:nvPicPr>
          <p:cNvPr id="3" name="Picture 2" descr="https://avatars.mds.yandex.net/i?id=65c4e5e19aa454fe5daef556cce456d9423ec19a-9211418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4429132"/>
            <a:ext cx="3929861" cy="218598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071546"/>
          </a:xfrm>
        </p:spPr>
        <p:txBody>
          <a:bodyPr/>
          <a:lstStyle/>
          <a:p>
            <a:r>
              <a:rPr lang="ru-RU" dirty="0">
                <a:solidFill>
                  <a:srgbClr val="7030A0"/>
                </a:solidFill>
                <a:latin typeface="Arial Black" pitchFamily="34" charset="0"/>
              </a:rPr>
              <a:t>Обработка результатов: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14348" y="1285860"/>
            <a:ext cx="771530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3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Подсчитайте количество отмеченных вами высказываний «а», «б» или «в».</a:t>
            </a:r>
          </a:p>
          <a:p>
            <a:pPr marL="0" marR="0" lvl="0" indent="133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33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Если лидирует </a:t>
            </a:r>
            <a:r>
              <a:rPr kumimoji="0" lang="ru-RU" sz="2800" b="1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ответ «в»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- вы вместе с другими членами вашей семьи должны помочь ребенку.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" name="Picture 2" descr="https://avatars.mds.yandex.net/i?id=2d0b1adbc9959dfa8153c35a74605694e0c9a18c-10590187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4500570"/>
            <a:ext cx="2372233" cy="169067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/>
          <a:lstStyle/>
          <a:p>
            <a:r>
              <a:rPr lang="ru-RU" sz="2800" b="1" dirty="0">
                <a:solidFill>
                  <a:srgbClr val="FF0000"/>
                </a:solidFill>
                <a:latin typeface="Arial Black" pitchFamily="34" charset="0"/>
              </a:rPr>
              <a:t>Благоприятными особенностями мотивации в этом возрасте являются:</a:t>
            </a:r>
            <a:endParaRPr lang="ru-RU" sz="28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500034" y="1428736"/>
            <a:ext cx="814393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3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•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«потребность во взрослости»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- нежелание считать себя ребенком, стремление занять новую жизненную позицию по отношению к миру, к другим людям, к себе;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elvetica Neue"/>
            </a:endParaRPr>
          </a:p>
          <a:p>
            <a:pPr marL="0" marR="0" lvl="0" indent="133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33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•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особая восприимчивость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подростка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к усвоению норм поведения взрослого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человека;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33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0722" name="Picture 2" descr="https://avatars.mds.yandex.net/i?id=c0dbf843ae21a2c88fb80b1f5745509b2e16ff03-4809555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4286256"/>
            <a:ext cx="4292080" cy="219075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/>
          <a:lstStyle/>
          <a:p>
            <a:r>
              <a:rPr lang="ru-RU" sz="2800" b="1" dirty="0">
                <a:solidFill>
                  <a:srgbClr val="FF0000"/>
                </a:solidFill>
                <a:latin typeface="Arial Black" pitchFamily="34" charset="0"/>
              </a:rPr>
              <a:t>Благоприятными особенностями мотивации в этом возрасте являются:</a:t>
            </a:r>
            <a:endParaRPr lang="ru-RU" sz="28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500034" y="1225689"/>
            <a:ext cx="814393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3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• общая активность,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готовность включаться в различные виды деятельности совместно со взрослыми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и сверстниками;</a:t>
            </a:r>
            <a:endParaRPr lang="en-US" sz="2400" dirty="0">
              <a:solidFill>
                <a:srgbClr val="000000"/>
              </a:solidFill>
              <a:latin typeface="Helvetica Neue"/>
            </a:endParaRPr>
          </a:p>
          <a:p>
            <a:pPr marL="0" marR="0" lvl="0" indent="133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33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• стремление подростка на основе мнения другого человека (сверстника, учителя)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осознать себя как личность, оценить себя с точки зрения другого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человека;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026" name="Picture 2" descr="https://avatars.mds.yandex.net/i?id=c0dbf843ae21a2c88fb80b1f5745509b2e16ff03-4809555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4816080"/>
            <a:ext cx="3571868" cy="182314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/>
          <a:lstStyle/>
          <a:p>
            <a:r>
              <a:rPr lang="ru-RU" sz="2800" b="1" dirty="0">
                <a:solidFill>
                  <a:srgbClr val="FF0000"/>
                </a:solidFill>
                <a:latin typeface="Arial Black" pitchFamily="34" charset="0"/>
              </a:rPr>
              <a:t>Благоприятными особенностями мотивации в этом возрасте являются:</a:t>
            </a:r>
            <a:endParaRPr lang="ru-RU" sz="28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571440" y="1643050"/>
            <a:ext cx="857256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3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• стремление подростка к </a:t>
            </a: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самостоятельности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;</a:t>
            </a:r>
            <a:endParaRPr lang="en-US" sz="2800" dirty="0">
              <a:latin typeface="Arial" pitchFamily="34" charset="0"/>
            </a:endParaRPr>
          </a:p>
          <a:p>
            <a:pPr marL="0" marR="0" lvl="0" indent="133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33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• определенность и </a:t>
            </a: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устойчивость интересов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;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33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9698" name="Picture 2" descr="https://avatars.mds.yandex.net/i?id=c0dbf843ae21a2c88fb80b1f5745509b2e16ff03-4809555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4143380"/>
            <a:ext cx="4572000" cy="233362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>
                <a:solidFill>
                  <a:srgbClr val="0000FF"/>
                </a:solidFill>
              </a:rPr>
              <a:t>Негативные характеристики учебной мотивации у подростков объясняются рядом причин:</a:t>
            </a:r>
            <a:endParaRPr lang="ru-RU" sz="3200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sz="2400" dirty="0"/>
              <a:t>• </a:t>
            </a:r>
            <a:r>
              <a:rPr lang="ru-RU" sz="2800" u="sng" dirty="0"/>
              <a:t>незрелость оценок подростком самого себя </a:t>
            </a:r>
            <a:r>
              <a:rPr lang="ru-RU" sz="2800" dirty="0"/>
              <a:t>и других людей приводит</a:t>
            </a:r>
            <a:r>
              <a:rPr lang="ru-RU" sz="2800" u="sng" dirty="0"/>
              <a:t> </a:t>
            </a:r>
            <a:r>
              <a:rPr lang="ru-RU" sz="2800" b="1" u="sng" dirty="0"/>
              <a:t>к трудностям во взаимоотношениях </a:t>
            </a:r>
            <a:r>
              <a:rPr lang="ru-RU" sz="2800" dirty="0"/>
              <a:t>с ними: подросток не принимает на веру мнение и оценки учителя, порой впадает в негативизм, в конфликты с окружающими взрослыми;</a:t>
            </a:r>
          </a:p>
          <a:p>
            <a:pPr algn="just"/>
            <a:endParaRPr lang="ru-RU" sz="2400" dirty="0"/>
          </a:p>
        </p:txBody>
      </p:sp>
      <p:pic>
        <p:nvPicPr>
          <p:cNvPr id="28674" name="Picture 2" descr="https://avatars.mds.yandex.net/i?id=53a65141fcb0845dc46855f550e07bcf950eb535-4432629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4331500"/>
            <a:ext cx="3428992" cy="227885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>
                <a:solidFill>
                  <a:srgbClr val="0000FF"/>
                </a:solidFill>
              </a:rPr>
              <a:t>Негативные характеристики учебной мотивации у подростков объясняются рядом причин:</a:t>
            </a:r>
            <a:endParaRPr lang="ru-RU" sz="3200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/>
              <a:t>•  нежелание прослыть отстающим среди сверстников </a:t>
            </a:r>
            <a:r>
              <a:rPr lang="ru-RU" b="1" u="sng" dirty="0"/>
              <a:t>показывает внешнее безразличие</a:t>
            </a:r>
            <a:r>
              <a:rPr lang="ru-RU" dirty="0"/>
              <a:t>, браваду к мнению учителя и отметкам, несмотря на то, что реально подросток дорожит </a:t>
            </a:r>
            <a:r>
              <a:rPr lang="en-US" dirty="0"/>
              <a:t> </a:t>
            </a:r>
            <a:r>
              <a:rPr lang="ru-RU" dirty="0"/>
              <a:t>мнением взрослого;</a:t>
            </a:r>
          </a:p>
          <a:p>
            <a:pPr algn="just"/>
            <a:endParaRPr lang="ru-RU" sz="2400" dirty="0"/>
          </a:p>
        </p:txBody>
      </p:sp>
      <p:pic>
        <p:nvPicPr>
          <p:cNvPr id="57346" name="Picture 2" descr="https://avatars.mds.yandex.net/i?id=fa92a09005cb5bed3a3f1a1f988449ac887432be-8899644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77261" y="4071942"/>
            <a:ext cx="3247498" cy="278605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>
                <a:solidFill>
                  <a:srgbClr val="0000FF"/>
                </a:solidFill>
              </a:rPr>
              <a:t>Негативные характеристики учебной мотивации у подростков объясняются рядом причин:</a:t>
            </a:r>
            <a:endParaRPr lang="ru-RU" sz="3200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sz="2400" dirty="0"/>
              <a:t>• </a:t>
            </a:r>
            <a:r>
              <a:rPr lang="ru-RU" sz="2800" dirty="0"/>
              <a:t>стремление подростка к самостоятельности вызывает у него </a:t>
            </a:r>
            <a:r>
              <a:rPr lang="ru-RU" sz="2800" b="1" u="sng" dirty="0"/>
              <a:t>отрицательное отношение к готовым знаниям, </a:t>
            </a:r>
            <a:r>
              <a:rPr lang="ru-RU" sz="2800" dirty="0"/>
              <a:t>простым и легким вопросам, </a:t>
            </a:r>
            <a:r>
              <a:rPr lang="ru-RU" sz="2800" b="1" u="sng" dirty="0"/>
              <a:t>репродуктивно-воспроизводящим видам учебной деятельности</a:t>
            </a:r>
            <a:r>
              <a:rPr lang="ru-RU" sz="2800" dirty="0"/>
              <a:t>.</a:t>
            </a:r>
          </a:p>
        </p:txBody>
      </p:sp>
      <p:pic>
        <p:nvPicPr>
          <p:cNvPr id="27650" name="Picture 2" descr="https://avatars.mds.yandex.net/i?id=06de8e61f0042f0c714b4b4a9a0fda8bdc2f2f9b-5276035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0196" y="4143380"/>
            <a:ext cx="3056924" cy="2476497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3511552"/>
          </a:xfrm>
        </p:spPr>
        <p:txBody>
          <a:bodyPr/>
          <a:lstStyle/>
          <a:p>
            <a:r>
              <a:rPr lang="ru-RU" b="1" dirty="0">
                <a:latin typeface="Arial Black" pitchFamily="34" charset="0"/>
              </a:rPr>
              <a:t>Вспомните из вашей школьной жизни: какие  методы получения новых знаний вам известны?</a:t>
            </a:r>
          </a:p>
        </p:txBody>
      </p:sp>
      <p:pic>
        <p:nvPicPr>
          <p:cNvPr id="2050" name="Picture 2" descr="https://avatars.mds.yandex.net/i?id=6c6efcf3e183e4eaa9fbc5e06625cb87fc4dc939-4118524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4119578"/>
            <a:ext cx="2571736" cy="2571737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Arial Black" pitchFamily="34" charset="0"/>
              </a:rPr>
              <a:t>Что сейчас применяют учителя?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857364"/>
            <a:ext cx="8229600" cy="4429156"/>
          </a:xfrm>
        </p:spPr>
        <p:txBody>
          <a:bodyPr/>
          <a:lstStyle/>
          <a:p>
            <a:r>
              <a:rPr lang="ru-RU" b="1" dirty="0"/>
              <a:t>Игровые технологии;</a:t>
            </a:r>
          </a:p>
          <a:p>
            <a:r>
              <a:rPr lang="ru-RU" b="1" dirty="0"/>
              <a:t>КТД;</a:t>
            </a:r>
          </a:p>
          <a:p>
            <a:r>
              <a:rPr lang="ru-RU" b="1" dirty="0"/>
              <a:t>Метод проектов и проблемное обучение ; </a:t>
            </a:r>
          </a:p>
          <a:p>
            <a:r>
              <a:rPr lang="ru-RU" b="1" dirty="0"/>
              <a:t>Информационные технологии;</a:t>
            </a:r>
          </a:p>
          <a:p>
            <a:r>
              <a:rPr lang="ru-RU" b="1" dirty="0"/>
              <a:t>Метод решения творческих задач;</a:t>
            </a:r>
          </a:p>
          <a:p>
            <a:r>
              <a:rPr lang="ru-RU" b="1" dirty="0"/>
              <a:t>Исследовательские методы;</a:t>
            </a:r>
          </a:p>
          <a:p>
            <a:endParaRPr lang="ru-RU" b="1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1026" name="Picture 2" descr="https://avatars.mds.yandex.net/i?id=ea8cb8116cec8e896cca2d5022df68e3b9f90838-10701575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702" y="1071546"/>
            <a:ext cx="2071702" cy="200831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>
                <a:solidFill>
                  <a:srgbClr val="0000FF"/>
                </a:solidFill>
              </a:rPr>
              <a:t>Негативные характеристики учебной мотивации у подростков объясняются рядом причин:</a:t>
            </a:r>
            <a:endParaRPr lang="ru-RU" sz="3200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/>
          <a:lstStyle/>
          <a:p>
            <a:pPr algn="just"/>
            <a:r>
              <a:rPr lang="ru-RU" sz="2400" dirty="0"/>
              <a:t>• </a:t>
            </a:r>
            <a:r>
              <a:rPr lang="ru-RU" sz="2400" b="1" u="sng" dirty="0"/>
              <a:t>излишняя широта интересов </a:t>
            </a:r>
            <a:r>
              <a:rPr lang="ru-RU" sz="2400" dirty="0"/>
              <a:t>может приводить к поверхности и разбросанности, новые внеклассные и внешкольные занятия (чтение дополнительной литературы, занятия в кружках, в клубах, спорт, коллекционирование и др.) составляют серьезную </a:t>
            </a:r>
            <a:r>
              <a:rPr lang="ru-RU" sz="2400" b="1" u="sng" dirty="0"/>
              <a:t>конкуренцию учебной деятельности;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6322" name="Picture 2" descr="https://avatars.mds.yandex.net/i?id=29fc48f3cbf4e7f4bb23d743257089664028a2f8-4767137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4285754"/>
            <a:ext cx="3209919" cy="2405561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11750"/>
          </a:xfrm>
        </p:spPr>
        <p:txBody>
          <a:bodyPr/>
          <a:lstStyle/>
          <a:p>
            <a:pPr algn="l"/>
            <a:r>
              <a:rPr lang="ru-RU" sz="3200" b="1" u="sng" dirty="0">
                <a:solidFill>
                  <a:srgbClr val="FF0000"/>
                </a:solidFill>
                <a:latin typeface="Arial Black" pitchFamily="34" charset="0"/>
              </a:rPr>
              <a:t>Цель</a:t>
            </a:r>
            <a:r>
              <a:rPr lang="ru-RU" sz="3200" b="1" dirty="0">
                <a:solidFill>
                  <a:srgbClr val="FF0000"/>
                </a:solidFill>
                <a:latin typeface="Arial Black" pitchFamily="34" charset="0"/>
              </a:rPr>
              <a:t>: </a:t>
            </a:r>
            <a:br>
              <a:rPr lang="ru-RU" sz="2800" b="1" dirty="0"/>
            </a:br>
            <a:r>
              <a:rPr lang="ru-RU" sz="2800" b="1" dirty="0"/>
              <a:t>проанализировать  проблемы   в   учебной деятельности шестиклассников.</a:t>
            </a:r>
            <a:br>
              <a:rPr lang="ru-RU" sz="2800" b="1" dirty="0"/>
            </a:br>
            <a:br>
              <a:rPr lang="ru-RU" sz="2800" b="1" dirty="0"/>
            </a:br>
            <a:r>
              <a:rPr lang="ru-RU" sz="3200" b="1" u="sng" dirty="0">
                <a:solidFill>
                  <a:srgbClr val="FF0000"/>
                </a:solidFill>
                <a:latin typeface="Arial Black" pitchFamily="34" charset="0"/>
              </a:rPr>
              <a:t>Задачи</a:t>
            </a:r>
            <a:br>
              <a:rPr lang="ru-RU" sz="2800" b="1" dirty="0"/>
            </a:br>
            <a:r>
              <a:rPr lang="ru-RU" sz="2800" b="1" dirty="0"/>
              <a:t>• обобщить знания родителей по проблеме успешности обучения и возникающих трудностях;</a:t>
            </a:r>
            <a:br>
              <a:rPr lang="ru-RU" sz="2800" b="1" dirty="0"/>
            </a:br>
            <a:r>
              <a:rPr lang="ru-RU" sz="2800" b="1" dirty="0"/>
              <a:t>• изучить отношение учащихся класса к учебной деятельности;</a:t>
            </a:r>
            <a:br>
              <a:rPr lang="ru-RU" sz="2800" b="1" dirty="0"/>
            </a:br>
            <a:r>
              <a:rPr lang="ru-RU" sz="2800" b="1" dirty="0"/>
              <a:t>• проанализировать качество обучения учащихся класса;</a:t>
            </a:r>
            <a:br>
              <a:rPr lang="ru-RU" sz="2800" b="1" dirty="0"/>
            </a:br>
            <a:endParaRPr lang="ru-RU" sz="2800" dirty="0"/>
          </a:p>
        </p:txBody>
      </p:sp>
      <p:pic>
        <p:nvPicPr>
          <p:cNvPr id="3" name="Picture 10" descr="комп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4714884"/>
            <a:ext cx="2124074" cy="1944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154362"/>
          </a:xfrm>
        </p:spPr>
        <p:txBody>
          <a:bodyPr/>
          <a:lstStyle/>
          <a:p>
            <a:r>
              <a:rPr lang="ru-RU" u="sng" dirty="0">
                <a:solidFill>
                  <a:srgbClr val="FF0000"/>
                </a:solidFill>
                <a:latin typeface="Arial Black" pitchFamily="34" charset="0"/>
              </a:rPr>
              <a:t>Вопрос родителям!</a:t>
            </a:r>
            <a:br>
              <a:rPr lang="ru-RU" u="sng" dirty="0">
                <a:solidFill>
                  <a:srgbClr val="FF0000"/>
                </a:solidFill>
                <a:latin typeface="Arial Black" pitchFamily="34" charset="0"/>
              </a:rPr>
            </a:br>
            <a:br>
              <a:rPr lang="ru-RU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dirty="0">
                <a:solidFill>
                  <a:srgbClr val="FF0000"/>
                </a:solidFill>
                <a:latin typeface="Arial Black" pitchFamily="34" charset="0"/>
              </a:rPr>
              <a:t>Предположите</a:t>
            </a:r>
            <a:br>
              <a:rPr lang="ru-RU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dirty="0">
                <a:solidFill>
                  <a:srgbClr val="FF0000"/>
                </a:solidFill>
                <a:latin typeface="Arial Black" pitchFamily="34" charset="0"/>
              </a:rPr>
              <a:t> причины </a:t>
            </a:r>
            <a:r>
              <a:rPr lang="ru-RU" u="sng" dirty="0">
                <a:solidFill>
                  <a:srgbClr val="FF0000"/>
                </a:solidFill>
                <a:latin typeface="Arial Black" pitchFamily="34" charset="0"/>
              </a:rPr>
              <a:t>низких </a:t>
            </a:r>
            <a:r>
              <a:rPr lang="ru-RU" dirty="0">
                <a:solidFill>
                  <a:srgbClr val="FF0000"/>
                </a:solidFill>
                <a:latin typeface="Arial Black" pitchFamily="34" charset="0"/>
              </a:rPr>
              <a:t>результатов обучения.</a:t>
            </a:r>
          </a:p>
        </p:txBody>
      </p:sp>
      <p:pic>
        <p:nvPicPr>
          <p:cNvPr id="58370" name="Picture 2" descr="https://avatars.mds.yandex.net/i?id=e5f1072888ef521e4f3e354f8c5a5d1ce3284ebd-3618094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3643314"/>
            <a:ext cx="4572000" cy="3048001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85729"/>
            <a:ext cx="8229600" cy="3143272"/>
          </a:xfrm>
          <a:ln>
            <a:solidFill>
              <a:srgbClr val="FF0000"/>
            </a:solidFill>
          </a:ln>
        </p:spPr>
        <p:txBody>
          <a:bodyPr/>
          <a:lstStyle/>
          <a:p>
            <a:pPr algn="ctr">
              <a:buNone/>
            </a:pPr>
            <a:r>
              <a:rPr lang="ru-RU" b="1" dirty="0"/>
              <a:t>Проблема: </a:t>
            </a:r>
          </a:p>
          <a:p>
            <a:pPr algn="ctr">
              <a:buNone/>
            </a:pPr>
            <a:r>
              <a:rPr lang="ru-RU" b="1" dirty="0"/>
              <a:t>ученик  идет в школу с удовольствием или неохотой?</a:t>
            </a:r>
          </a:p>
          <a:p>
            <a:pPr algn="ctr">
              <a:buNone/>
            </a:pPr>
            <a:r>
              <a:rPr lang="ru-RU" b="1" dirty="0"/>
              <a:t>Усилия нужны  как со стороны школы, так и со стороны родителей.</a:t>
            </a:r>
          </a:p>
        </p:txBody>
      </p:sp>
      <p:pic>
        <p:nvPicPr>
          <p:cNvPr id="22530" name="Picture 2" descr="https://avatars.mds.yandex.net/i?id=1fa026201bc80cb02bd1ee8582efbb2dd2dc7bed-9802303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3714752"/>
            <a:ext cx="4572000" cy="2971801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r>
              <a:rPr lang="ru-RU" b="1" dirty="0"/>
              <a:t>Вариант 1 (совет психолога)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71547"/>
            <a:ext cx="8715436" cy="4071966"/>
          </a:xfrm>
        </p:spPr>
        <p:txBody>
          <a:bodyPr/>
          <a:lstStyle/>
          <a:p>
            <a:pPr algn="just"/>
            <a:r>
              <a:rPr lang="ru-RU" sz="2800" dirty="0"/>
              <a:t>Выведите ребенка на разговор о том, что они изучают в школе. Скажите ему, что его нелюбимый предмет был вашим самым любимым предметом в школе. Попросите его показать в учебнике тему, которую он изучает в школе, и сравните с тем, как вам преподавали ее раньше (заодно вы поймете, насколько он знает материал параграфа). Докажите личным примером, что трудные уравнения решать интересно, или просто наработайте определенную схему решений.</a:t>
            </a:r>
          </a:p>
        </p:txBody>
      </p:sp>
      <p:pic>
        <p:nvPicPr>
          <p:cNvPr id="8194" name="Picture 2" descr="https://avatars.mds.yandex.net/i?id=c0dbf843ae21a2c88fb80b1f5745509b2e16ff03-4809555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5143512"/>
            <a:ext cx="3000364" cy="153143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96908"/>
          </a:xfrm>
        </p:spPr>
        <p:txBody>
          <a:bodyPr/>
          <a:lstStyle/>
          <a:p>
            <a:r>
              <a:rPr lang="ru-RU" b="1" dirty="0"/>
              <a:t>Вариант 2</a:t>
            </a:r>
            <a:r>
              <a:rPr lang="ru-RU" dirty="0"/>
              <a:t>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4572032"/>
          </a:xfrm>
        </p:spPr>
        <p:txBody>
          <a:bodyPr/>
          <a:lstStyle/>
          <a:p>
            <a:pPr algn="just"/>
            <a:r>
              <a:rPr lang="ru-RU" sz="2400" dirty="0"/>
              <a:t>Могут помочь следующие заповеди доктора </a:t>
            </a:r>
            <a:r>
              <a:rPr lang="ru-RU" sz="2400" dirty="0" err="1"/>
              <a:t>Добсона</a:t>
            </a:r>
            <a:r>
              <a:rPr lang="ru-RU" sz="2400" dirty="0"/>
              <a:t>.</a:t>
            </a:r>
          </a:p>
          <a:p>
            <a:pPr algn="just"/>
            <a:r>
              <a:rPr lang="ru-RU" sz="2400" dirty="0"/>
              <a:t>1. Не унижайте своего ребенка. Не используйте фразы: «А лучше ты придумать не мог? У тебя вообще есть голова на плечах?» и т. д.</a:t>
            </a:r>
          </a:p>
          <a:p>
            <a:pPr algn="just"/>
            <a:r>
              <a:rPr lang="ru-RU" sz="2400" dirty="0"/>
              <a:t>2. Не угрожайте: «Если ты еще раз так сделаешь, ты у меня получишь!» Всякий раз, когда мы угрожаем ребенку, мы учим его бояться и ненавидеть себя. Угрозы всегда относятся к будущему, а ребенок живет в настоящем, к тому же совершенно бесполезны: от них поведение не улучшится и положительных результатов не прибавится.</a:t>
            </a:r>
          </a:p>
          <a:p>
            <a:pPr algn="just"/>
            <a:r>
              <a:rPr lang="ru-RU" sz="2400" dirty="0"/>
              <a:t>3. Не вымогайте обещаний. Обещания тоже относятся к будущему. Слово - это одно, а дело - совсем другое.</a:t>
            </a:r>
          </a:p>
          <a:p>
            <a:endParaRPr lang="ru-RU" dirty="0"/>
          </a:p>
        </p:txBody>
      </p:sp>
      <p:pic>
        <p:nvPicPr>
          <p:cNvPr id="7170" name="Picture 2" descr="https://avatars.mds.yandex.net/i?id=c0dbf843ae21a2c88fb80b1f5745509b2e16ff03-4809555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84804" y="5500702"/>
            <a:ext cx="2659196" cy="135729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Вариант 3.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71742"/>
          </a:xfrm>
        </p:spPr>
        <p:txBody>
          <a:bodyPr/>
          <a:lstStyle/>
          <a:p>
            <a:pPr algn="just"/>
            <a:r>
              <a:rPr lang="ru-RU" dirty="0"/>
              <a:t> У психологов есть понятие «тактильный голод». Это дефицит любви родителей. Прижмите, поцелуйте, потормошите своего ребенка. Может быть, эти ощущения послужат стимулом решения проблем.</a:t>
            </a:r>
          </a:p>
        </p:txBody>
      </p:sp>
      <p:pic>
        <p:nvPicPr>
          <p:cNvPr id="6146" name="Picture 2" descr="https://avatars.mds.yandex.net/i?id=c0dbf843ae21a2c88fb80b1f5745509b2e16ff03-4809555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4524374"/>
            <a:ext cx="4572000" cy="233362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5" descr="семь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3350" y="2276475"/>
            <a:ext cx="5715000" cy="424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9" name="Text Box 6"/>
          <p:cNvSpPr txBox="1">
            <a:spLocks noChangeArrowheads="1"/>
          </p:cNvSpPr>
          <p:nvPr/>
        </p:nvSpPr>
        <p:spPr bwMode="auto">
          <a:xfrm>
            <a:off x="1258888" y="620713"/>
            <a:ext cx="561816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>
                <a:solidFill>
                  <a:srgbClr val="002060"/>
                </a:solidFill>
                <a:latin typeface="Tahoma" pitchFamily="34" charset="0"/>
              </a:rPr>
              <a:t>Желаем удачи в воспитании!</a:t>
            </a:r>
          </a:p>
        </p:txBody>
      </p:sp>
    </p:spTree>
  </p:cSld>
  <p:clrMapOvr>
    <a:masterClrMapping/>
  </p:clrMapOvr>
  <p:transition>
    <p:dissolv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04"/>
            <a:ext cx="8229600" cy="4525963"/>
          </a:xfrm>
        </p:spPr>
        <p:txBody>
          <a:bodyPr/>
          <a:lstStyle/>
          <a:p>
            <a:pPr algn="just">
              <a:buNone/>
            </a:pPr>
            <a:r>
              <a:rPr lang="ru-RU" sz="2000" b="1" dirty="0"/>
              <a:t>Вариант 4</a:t>
            </a:r>
            <a:r>
              <a:rPr lang="ru-RU" sz="2000" dirty="0"/>
              <a:t>. </a:t>
            </a:r>
          </a:p>
          <a:p>
            <a:pPr algn="just"/>
            <a:r>
              <a:rPr lang="ru-RU" sz="2000" dirty="0"/>
              <a:t>Возьмите на заметку.</a:t>
            </a:r>
          </a:p>
          <a:p>
            <a:pPr algn="just"/>
            <a:r>
              <a:rPr lang="ru-RU" sz="2000" dirty="0"/>
              <a:t>1. Следите за тем, чтобы ребенок вовремя ложился спать. Не выспавшийся ученик - грустное зрелище на уроке.</a:t>
            </a:r>
          </a:p>
          <a:p>
            <a:pPr algn="just"/>
            <a:r>
              <a:rPr lang="ru-RU" sz="2000" dirty="0"/>
              <a:t>2. Пусть сын или дочка видят ваш интерес к заданиям, которые они получают, и книгам, которые они приносят из школы.</a:t>
            </a:r>
          </a:p>
          <a:p>
            <a:pPr algn="just"/>
            <a:r>
              <a:rPr lang="ru-RU" sz="2000" dirty="0"/>
              <a:t>3. Читайте сами, пусть ребенок видит, что свободное время можно проводить не только у телевизора.</a:t>
            </a:r>
          </a:p>
          <a:p>
            <a:pPr algn="just"/>
            <a:r>
              <a:rPr lang="ru-RU" sz="2000" dirty="0"/>
              <a:t>4. Если у сына или дочери в школе конфликт, постарайтесь его устранить, но не обсуждайте с детьми все его подробности.</a:t>
            </a:r>
          </a:p>
          <a:p>
            <a:pPr algn="just"/>
            <a:r>
              <a:rPr lang="ru-RU" sz="2000" dirty="0"/>
              <a:t>5. Не говорите плохо о школе и не критикуйте учителей в присутствии детей.</a:t>
            </a:r>
          </a:p>
          <a:p>
            <a:pPr algn="just"/>
            <a:r>
              <a:rPr lang="ru-RU" sz="2000" dirty="0"/>
              <a:t>6. Учите ребенка выражать мысли письменно: обменивайтесь записками, записывайте впечатления о каких-либо событиях.</a:t>
            </a:r>
          </a:p>
          <a:p>
            <a:pPr algn="just"/>
            <a:r>
              <a:rPr lang="ru-RU" sz="2000" dirty="0"/>
              <a:t>7. Принимайте по возможности участие в жизни класса и школы. Ребенку будет это приятно.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ransition>
    <p:dissolv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71480"/>
            <a:ext cx="8229600" cy="4525963"/>
          </a:xfrm>
        </p:spPr>
        <p:txBody>
          <a:bodyPr/>
          <a:lstStyle/>
          <a:p>
            <a:r>
              <a:rPr lang="ru-RU" sz="2000" b="1" dirty="0"/>
              <a:t>Вариант 5.</a:t>
            </a:r>
            <a:r>
              <a:rPr lang="ru-RU" sz="2000" dirty="0"/>
              <a:t> Воспользуйтесь советами Д. Карнеги «Девять способов, как изменить человека, не нанося ему обиды и не вызывая негодования».</a:t>
            </a:r>
          </a:p>
          <a:p>
            <a:r>
              <a:rPr lang="ru-RU" sz="2000" dirty="0"/>
              <a:t>1. Начинайте с похвалы и искреннего признания достоинств ребенка.</a:t>
            </a:r>
          </a:p>
          <a:p>
            <a:r>
              <a:rPr lang="ru-RU" sz="2000" dirty="0"/>
              <a:t>2. Обращая внимание на ошибки, делайте это в косвенной форме.</a:t>
            </a:r>
          </a:p>
          <a:p>
            <a:r>
              <a:rPr lang="ru-RU" sz="2000" dirty="0"/>
              <a:t>3. Прежде чем критиковать другого, признайтесь в своих собственных ошибках.</a:t>
            </a:r>
          </a:p>
          <a:p>
            <a:r>
              <a:rPr lang="ru-RU" sz="2000" dirty="0"/>
              <a:t>4. Задавайте вопросы вместо приказаний.</a:t>
            </a:r>
          </a:p>
          <a:p>
            <a:r>
              <a:rPr lang="ru-RU" sz="2000" dirty="0"/>
              <a:t>5. Дайте возможность ребенку спасти свое лицо.</a:t>
            </a:r>
          </a:p>
          <a:p>
            <a:r>
              <a:rPr lang="ru-RU" sz="2000" dirty="0"/>
              <a:t>6. Хвалите его даже за скромный успех и будьте при этом искренними.</a:t>
            </a:r>
          </a:p>
          <a:p>
            <a:r>
              <a:rPr lang="ru-RU" sz="2000" dirty="0"/>
              <a:t>7. Создайте ребенку доброе имя, чтобы он стал жить в соответствии с ним.</a:t>
            </a:r>
          </a:p>
          <a:p>
            <a:r>
              <a:rPr lang="ru-RU" sz="2000" dirty="0"/>
              <a:t>8. Пользуйтесь поощрением так, чтобы недостаток, который вы хотите исправить, выглядел легко исправимым, а дело, которым вы хотите его увлечь, легко выполнимым.</a:t>
            </a:r>
          </a:p>
          <a:p>
            <a:r>
              <a:rPr lang="ru-RU" sz="2000" dirty="0"/>
              <a:t>9. Делайте так, чтобы ребенку было приятно исполнить то, что вы ему поручили.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5214974"/>
          </a:xfrm>
        </p:spPr>
        <p:txBody>
          <a:bodyPr/>
          <a:lstStyle/>
          <a:p>
            <a:r>
              <a:rPr lang="ru-RU" sz="5400" b="1" dirty="0">
                <a:solidFill>
                  <a:srgbClr val="FF0000"/>
                </a:solidFill>
                <a:latin typeface="Arial Black" pitchFamily="34" charset="0"/>
              </a:rPr>
              <a:t>Методика </a:t>
            </a:r>
            <a:br>
              <a:rPr lang="ru-RU" sz="5400" b="1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5400" b="1" dirty="0">
                <a:solidFill>
                  <a:srgbClr val="FF0000"/>
                </a:solidFill>
                <a:latin typeface="Arial Black" pitchFamily="34" charset="0"/>
              </a:rPr>
              <a:t>«Мотивация учебной деятельности» </a:t>
            </a:r>
            <a:br>
              <a:rPr lang="ru-RU" sz="5400" b="1" dirty="0">
                <a:solidFill>
                  <a:srgbClr val="FF0000"/>
                </a:solidFill>
                <a:latin typeface="Arial Black" pitchFamily="34" charset="0"/>
              </a:rPr>
            </a:br>
            <a:br>
              <a:rPr lang="ru-RU" sz="5400" b="1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5400" b="1" dirty="0">
                <a:solidFill>
                  <a:srgbClr val="FF0000"/>
                </a:solidFill>
                <a:latin typeface="Arial Black" pitchFamily="34" charset="0"/>
              </a:rPr>
              <a:t>(24 учащихся)</a:t>
            </a:r>
            <a:endParaRPr lang="ru-RU" sz="54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/>
          <a:lstStyle/>
          <a:p>
            <a:r>
              <a:rPr lang="ru-RU" sz="3200" b="1" dirty="0">
                <a:solidFill>
                  <a:srgbClr val="FF0000"/>
                </a:solidFill>
                <a:latin typeface="Arial Black" pitchFamily="34" charset="0"/>
              </a:rPr>
              <a:t>Методика «Мотивация учебной деятельности» (24 учащихся)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2" y="1397000"/>
          <a:ext cx="8786874" cy="4429760"/>
        </p:xfrm>
        <a:graphic>
          <a:graphicData uri="http://schemas.openxmlformats.org/drawingml/2006/table">
            <a:tbl>
              <a:tblPr/>
              <a:tblGrid>
                <a:gridCol w="3888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46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156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7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rgbClr val="0000FF"/>
                          </a:solidFill>
                          <a:latin typeface="Helvetica Neue"/>
                        </a:rPr>
                        <a:t>№</a:t>
                      </a:r>
                      <a:endParaRPr lang="ru-RU" sz="2000" dirty="0">
                        <a:solidFill>
                          <a:srgbClr val="0000FF"/>
                        </a:solidFill>
                        <a:latin typeface="Helvetica Neue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rgbClr val="0000FF"/>
                          </a:solidFill>
                          <a:latin typeface="Helvetica Neue"/>
                        </a:rPr>
                        <a:t>Люблю предмет, потому что...</a:t>
                      </a:r>
                      <a:endParaRPr lang="ru-RU" sz="2000" dirty="0">
                        <a:solidFill>
                          <a:srgbClr val="0000FF"/>
                        </a:solidFill>
                        <a:latin typeface="Helvetica Neue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rgbClr val="0000FF"/>
                          </a:solidFill>
                          <a:latin typeface="Helvetica Neue"/>
                        </a:rPr>
                        <a:t>Не люблю предмет, потому что..</a:t>
                      </a:r>
                      <a:r>
                        <a:rPr lang="ru-RU" sz="2000" dirty="0">
                          <a:solidFill>
                            <a:srgbClr val="0000FF"/>
                          </a:solidFill>
                          <a:latin typeface="Helvetica Neue"/>
                        </a:rPr>
                        <a:t>.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>
                          <a:latin typeface="Helvetica Neue"/>
                        </a:rPr>
                        <a:t> 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l"/>
                      <a:r>
                        <a:rPr lang="ru-RU" sz="1300">
                          <a:latin typeface="Helvetica Neue"/>
                        </a:rPr>
                        <a:t>1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>
                          <a:latin typeface="Helvetica Neue"/>
                        </a:rPr>
                        <a:t>а) данный предмет интересен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б) данный предмет неинтересен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>
                          <a:latin typeface="Helvetica Neue"/>
                        </a:rPr>
                        <a:t> 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algn="l"/>
                      <a:r>
                        <a:rPr lang="ru-RU" sz="1300">
                          <a:latin typeface="Helvetica Neue"/>
                        </a:rPr>
                        <a:t>2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>
                          <a:latin typeface="Helvetica Neue"/>
                        </a:rPr>
                        <a:t>а) нравится, как преподает учитель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б) не нравится, как преподает учитель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>
                          <a:latin typeface="Helvetica Neue"/>
                        </a:rPr>
                        <a:t> 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l"/>
                      <a:r>
                        <a:rPr lang="ru-RU" sz="1300">
                          <a:latin typeface="Helvetica Neue"/>
                        </a:rPr>
                        <a:t>3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>
                          <a:latin typeface="Helvetica Neue"/>
                        </a:rPr>
                        <a:t>а) предмет нужно знать всем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б) предмет не нужно знать всем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>
                          <a:latin typeface="Helvetica Neue"/>
                        </a:rPr>
                        <a:t> 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algn="l"/>
                      <a:r>
                        <a:rPr lang="ru-RU" sz="1300">
                          <a:latin typeface="Helvetica Neue"/>
                        </a:rPr>
                        <a:t>4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>
                          <a:latin typeface="Helvetica Neue"/>
                        </a:rPr>
                        <a:t>а) предмет нужен для будущей работы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>
                          <a:latin typeface="Helvetica Neue"/>
                        </a:rPr>
                        <a:t>б) предмет не нужен для будущей работы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>
                          <a:latin typeface="Helvetica Neue"/>
                        </a:rPr>
                        <a:t> 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l"/>
                      <a:r>
                        <a:rPr lang="ru-RU" sz="1300">
                          <a:latin typeface="Helvetica Neue"/>
                        </a:rPr>
                        <a:t>5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а) предмет легко усваивается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>
                          <a:latin typeface="Helvetica Neue"/>
                        </a:rPr>
                        <a:t>б) предмет трудно усваивается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 dirty="0">
                          <a:latin typeface="Helvetica Neue"/>
                        </a:rPr>
                        <a:t> 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/>
          <a:lstStyle/>
          <a:p>
            <a:r>
              <a:rPr lang="ru-RU" sz="3200" b="1" dirty="0">
                <a:solidFill>
                  <a:srgbClr val="FF0000"/>
                </a:solidFill>
                <a:latin typeface="Arial Black" pitchFamily="34" charset="0"/>
              </a:rPr>
              <a:t>Методика «Мотивация учебной деятельности» (для учащихся)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2" y="1397000"/>
          <a:ext cx="8786874" cy="4673600"/>
        </p:xfrm>
        <a:graphic>
          <a:graphicData uri="http://schemas.openxmlformats.org/drawingml/2006/table">
            <a:tbl>
              <a:tblPr/>
              <a:tblGrid>
                <a:gridCol w="3888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46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156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7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rgbClr val="0000FF"/>
                          </a:solidFill>
                          <a:latin typeface="Helvetica Neue"/>
                        </a:rPr>
                        <a:t>№</a:t>
                      </a:r>
                      <a:endParaRPr lang="ru-RU" sz="2000" dirty="0">
                        <a:solidFill>
                          <a:srgbClr val="0000FF"/>
                        </a:solidFill>
                        <a:latin typeface="Helvetica Neue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rgbClr val="0000FF"/>
                          </a:solidFill>
                          <a:latin typeface="Helvetica Neue"/>
                        </a:rPr>
                        <a:t>Люблю предмет, потому что...</a:t>
                      </a:r>
                      <a:endParaRPr lang="ru-RU" sz="2000" dirty="0">
                        <a:solidFill>
                          <a:srgbClr val="0000FF"/>
                        </a:solidFill>
                        <a:latin typeface="Helvetica Neue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rgbClr val="0000FF"/>
                          </a:solidFill>
                          <a:latin typeface="Helvetica Neue"/>
                        </a:rPr>
                        <a:t>Не люблю предмет, потому что..</a:t>
                      </a:r>
                      <a:r>
                        <a:rPr lang="ru-RU" sz="2000" dirty="0">
                          <a:solidFill>
                            <a:srgbClr val="0000FF"/>
                          </a:solidFill>
                          <a:latin typeface="Helvetica Neue"/>
                        </a:rPr>
                        <a:t>.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>
                          <a:latin typeface="Helvetica Neue"/>
                        </a:rPr>
                        <a:t> 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б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а) предмет заставляет думать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б) предмет не заставляет думать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>
                          <a:latin typeface="Helvetica Neue"/>
                        </a:rPr>
                        <a:t> 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7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а) предмет считается выгодным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б) предмет не считается выгодным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>
                          <a:latin typeface="Helvetica Neue"/>
                        </a:rPr>
                        <a:t> 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8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а) требует наблюдательности, сообразительности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б) не требует наблюдательности, сообразительности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>
                          <a:latin typeface="Helvetica Neue"/>
                        </a:rPr>
                        <a:t> 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9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а) предмет требует терпения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б) предмет не требует терпения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>
                          <a:latin typeface="Helvetica Neue"/>
                        </a:rPr>
                        <a:t> 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10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а) предмет занимательный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>
                          <a:latin typeface="Helvetica Neue"/>
                        </a:rPr>
                        <a:t>б) предмет не занимательный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 dirty="0">
                          <a:latin typeface="Helvetica Neue"/>
                        </a:rPr>
                        <a:t> 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/>
          <a:lstStyle/>
          <a:p>
            <a:r>
              <a:rPr lang="ru-RU" sz="3200" b="1" dirty="0">
                <a:solidFill>
                  <a:srgbClr val="FF0000"/>
                </a:solidFill>
                <a:latin typeface="Arial Black" pitchFamily="34" charset="0"/>
              </a:rPr>
              <a:t>Методика «Мотивация учебной деятельности» (для учащихся)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2" y="1397000"/>
          <a:ext cx="8786874" cy="4307840"/>
        </p:xfrm>
        <a:graphic>
          <a:graphicData uri="http://schemas.openxmlformats.org/drawingml/2006/table">
            <a:tbl>
              <a:tblPr/>
              <a:tblGrid>
                <a:gridCol w="3888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46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156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7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rgbClr val="0000FF"/>
                          </a:solidFill>
                          <a:latin typeface="Helvetica Neue"/>
                        </a:rPr>
                        <a:t>№</a:t>
                      </a:r>
                      <a:endParaRPr lang="ru-RU" sz="2000" dirty="0">
                        <a:solidFill>
                          <a:srgbClr val="0000FF"/>
                        </a:solidFill>
                        <a:latin typeface="Helvetica Neue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rgbClr val="0000FF"/>
                          </a:solidFill>
                          <a:latin typeface="Helvetica Neue"/>
                        </a:rPr>
                        <a:t>Люблю предмет, потому что...</a:t>
                      </a:r>
                      <a:endParaRPr lang="ru-RU" sz="2000" dirty="0">
                        <a:solidFill>
                          <a:srgbClr val="0000FF"/>
                        </a:solidFill>
                        <a:latin typeface="Helvetica Neue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rgbClr val="0000FF"/>
                          </a:solidFill>
                          <a:latin typeface="Helvetica Neue"/>
                        </a:rPr>
                        <a:t>Не люблю предмет, потому что..</a:t>
                      </a:r>
                      <a:r>
                        <a:rPr lang="ru-RU" sz="2000" dirty="0">
                          <a:solidFill>
                            <a:srgbClr val="0000FF"/>
                          </a:solidFill>
                          <a:latin typeface="Helvetica Neue"/>
                        </a:rPr>
                        <a:t>.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>
                          <a:latin typeface="Helvetica Neue"/>
                        </a:rPr>
                        <a:t> 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l"/>
                      <a:r>
                        <a:rPr lang="ru-RU" sz="2400" dirty="0">
                          <a:latin typeface="Helvetica Neue"/>
                        </a:rPr>
                        <a:t>11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а) товарищи интересуются этим предметом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б) товарищи не интересуются этим предметом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>
                          <a:latin typeface="Helvetica Neue"/>
                        </a:rPr>
                        <a:t> 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12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а) интересны отдельные факты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б) интересны только отдельные факты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>
                          <a:latin typeface="Helvetica Neue"/>
                        </a:rPr>
                        <a:t> 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13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а) родители считают этот предмет важным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б) родители не считают этот предмет важным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>
                          <a:latin typeface="Helvetica Neue"/>
                        </a:rPr>
                        <a:t> 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14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а) у меня хорошие отношения с учителем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б) у меня плохие отношения с учителем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>
                          <a:latin typeface="Helvetica Neue"/>
                        </a:rPr>
                        <a:t> 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15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а) учитель часто хвалит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>
                          <a:latin typeface="Helvetica Neue"/>
                        </a:rPr>
                        <a:t>б) учитель редко хвалит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 dirty="0">
                          <a:latin typeface="Helvetica Neue"/>
                        </a:rPr>
                        <a:t> 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/>
          <a:lstStyle/>
          <a:p>
            <a:r>
              <a:rPr lang="ru-RU" sz="3200" b="1" dirty="0">
                <a:solidFill>
                  <a:srgbClr val="FF0000"/>
                </a:solidFill>
                <a:latin typeface="Arial Black" pitchFamily="34" charset="0"/>
              </a:rPr>
              <a:t>Методика «Мотивация учебной деятельности» (для учащихся)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2" y="1397000"/>
          <a:ext cx="8786874" cy="4795520"/>
        </p:xfrm>
        <a:graphic>
          <a:graphicData uri="http://schemas.openxmlformats.org/drawingml/2006/table">
            <a:tbl>
              <a:tblPr/>
              <a:tblGrid>
                <a:gridCol w="3888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46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156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7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rgbClr val="0000FF"/>
                          </a:solidFill>
                          <a:latin typeface="Helvetica Neue"/>
                        </a:rPr>
                        <a:t>№</a:t>
                      </a:r>
                      <a:endParaRPr lang="ru-RU" sz="2000" dirty="0">
                        <a:solidFill>
                          <a:srgbClr val="0000FF"/>
                        </a:solidFill>
                        <a:latin typeface="Helvetica Neue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rgbClr val="0000FF"/>
                          </a:solidFill>
                          <a:latin typeface="Helvetica Neue"/>
                        </a:rPr>
                        <a:t>Люблю предмет, потому что...</a:t>
                      </a:r>
                      <a:endParaRPr lang="ru-RU" sz="2000" dirty="0">
                        <a:solidFill>
                          <a:srgbClr val="0000FF"/>
                        </a:solidFill>
                        <a:latin typeface="Helvetica Neue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rgbClr val="0000FF"/>
                          </a:solidFill>
                          <a:latin typeface="Helvetica Neue"/>
                        </a:rPr>
                        <a:t>Не люблю предмет, потому что..</a:t>
                      </a:r>
                      <a:r>
                        <a:rPr lang="ru-RU" sz="2000" dirty="0">
                          <a:solidFill>
                            <a:srgbClr val="0000FF"/>
                          </a:solidFill>
                          <a:latin typeface="Helvetica Neue"/>
                        </a:rPr>
                        <a:t>.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>
                          <a:latin typeface="Helvetica Neue"/>
                        </a:rPr>
                        <a:t> 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l"/>
                      <a:r>
                        <a:rPr lang="ru-RU" sz="2400" dirty="0">
                          <a:latin typeface="Helvetica Neue"/>
                        </a:rPr>
                        <a:t>16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а) учитель интересно объясняет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б) учитель неинтересно объясняет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>
                          <a:latin typeface="Helvetica Neue"/>
                        </a:rPr>
                        <a:t> 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17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а) получаю удовольствие при его изучении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б) не получаю удовольствия при его изучении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>
                          <a:latin typeface="Helvetica Neue"/>
                        </a:rPr>
                        <a:t> 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18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а) знания по предмету необходимы для поступления в вуз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б) знания по предмету не играют существенной роли при поступлении в вуз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>
                          <a:latin typeface="Helvetica Neue"/>
                        </a:rPr>
                        <a:t> 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19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а) предмет способствует развитию общей культуры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б) предмет не влияет на развитие культуры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>
                          <a:latin typeface="Helvetica Neue"/>
                        </a:rPr>
                        <a:t> 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20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Helvetica Neue"/>
                        </a:rPr>
                        <a:t>а) предмет влияет на изменение знаний о мире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>
                          <a:latin typeface="Helvetica Neue"/>
                        </a:rPr>
                        <a:t>б) предмет не влияет на изменение знаний о мире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 dirty="0">
                          <a:latin typeface="Helvetica Neue"/>
                        </a:rPr>
                        <a:t> 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18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  <a:latin typeface="Arial Black" pitchFamily="34" charset="0"/>
              </a:rPr>
              <a:t>Анализ анкеты</a:t>
            </a: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428596" y="1397000"/>
          <a:ext cx="7858180" cy="4889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1815</Words>
  <Application>Microsoft Office PowerPoint</Application>
  <PresentationFormat>Экран (4:3)</PresentationFormat>
  <Paragraphs>202</Paragraphs>
  <Slides>37</Slides>
  <Notes>0</Notes>
  <HiddenSlides>4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4" baseType="lpstr">
      <vt:lpstr>Arial</vt:lpstr>
      <vt:lpstr>Arial Black</vt:lpstr>
      <vt:lpstr>Calibri</vt:lpstr>
      <vt:lpstr>Franklin Gothic Book</vt:lpstr>
      <vt:lpstr>Helvetica Neue</vt:lpstr>
      <vt:lpstr>Tahoma</vt:lpstr>
      <vt:lpstr>Тема Office</vt:lpstr>
      <vt:lpstr>Презентация PowerPoint</vt:lpstr>
      <vt:lpstr>Трудности в обучении шестиклассников</vt:lpstr>
      <vt:lpstr>Цель:  проанализировать  проблемы   в   учебной деятельности шестиклассников.  Задачи • обобщить знания родителей по проблеме успешности обучения и возникающих трудностях; • изучить отношение учащихся класса к учебной деятельности; • проанализировать качество обучения учащихся класса; </vt:lpstr>
      <vt:lpstr>Методика  «Мотивация учебной деятельности»   (24 учащихся)</vt:lpstr>
      <vt:lpstr>Методика «Мотивация учебной деятельности» (24 учащихся)</vt:lpstr>
      <vt:lpstr>Методика «Мотивация учебной деятельности» (для учащихся)</vt:lpstr>
      <vt:lpstr>Методика «Мотивация учебной деятельности» (для учащихся)</vt:lpstr>
      <vt:lpstr>Методика «Мотивация учебной деятельности» (для учащихся)</vt:lpstr>
      <vt:lpstr>Анализ анкеты</vt:lpstr>
      <vt:lpstr>Анализ анкеты</vt:lpstr>
      <vt:lpstr>Анализ анкеты</vt:lpstr>
      <vt:lpstr>Анализ анкеты</vt:lpstr>
      <vt:lpstr>Анализ анкеты</vt:lpstr>
      <vt:lpstr>Анкета  «Хорошо ли я занимаюсь воспитанием своего ребенка?»  (для родителей)</vt:lpstr>
      <vt:lpstr>1. Сколько новых учебных предметов у вашего ребенка добавилось в этом учебном году? а) 4; б) 3; в) 2.  2. Всех ли учителей, работающих в классе вашего ребенка, вы знаете? а) знаю всех; б) знаю половину; в) знаю лишь некоторых. </vt:lpstr>
      <vt:lpstr>3. Как часто вы просматриваете тетради (учебники) ребенка ради интереса? а) постоянно; б) 1-2 раза в месяц; в) ни разу.   4. Если вы обнаружили, что ребенок испытывает трудности по одному или нескольким предметам и вы неспособны ему помочь, что вы будете делать? а) обращусь за помощью к учителям; б) пойду к завучу; в) заставлю ребенка более серьезно учить предмет. </vt:lpstr>
      <vt:lpstr>5. Знаете ли вы увлечения (интересы) своего ребенка? а) да, знаю; б) частично; в) догадываюсь, но точно не знаю.  6. Знаете ли вы, где и с кем ребенок проводит свое свободное время? а) да; б) иногда; в) нет, но догадываюсь. </vt:lpstr>
      <vt:lpstr>Обработка результатов:</vt:lpstr>
      <vt:lpstr>Обработка результатов:</vt:lpstr>
      <vt:lpstr>Обработка результатов:</vt:lpstr>
      <vt:lpstr>Благоприятными особенностями мотивации в этом возрасте являются:</vt:lpstr>
      <vt:lpstr>Благоприятными особенностями мотивации в этом возрасте являются:</vt:lpstr>
      <vt:lpstr>Благоприятными особенностями мотивации в этом возрасте являются:</vt:lpstr>
      <vt:lpstr>Негативные характеристики учебной мотивации у подростков объясняются рядом причин:</vt:lpstr>
      <vt:lpstr>Негативные характеристики учебной мотивации у подростков объясняются рядом причин:</vt:lpstr>
      <vt:lpstr>Негативные характеристики учебной мотивации у подростков объясняются рядом причин:</vt:lpstr>
      <vt:lpstr>Вспомните из вашей школьной жизни: какие  методы получения новых знаний вам известны?</vt:lpstr>
      <vt:lpstr>Что сейчас применяют учителя?</vt:lpstr>
      <vt:lpstr>Негативные характеристики учебной мотивации у подростков объясняются рядом причин:</vt:lpstr>
      <vt:lpstr>Вопрос родителям!  Предположите  причины низких результатов обучения.</vt:lpstr>
      <vt:lpstr>Презентация PowerPoint</vt:lpstr>
      <vt:lpstr>Вариант 1 (совет психолога)</vt:lpstr>
      <vt:lpstr>Вариант 2.</vt:lpstr>
      <vt:lpstr>Вариант 3.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Бозова</dc:creator>
  <cp:lastModifiedBy>ПК Администратор</cp:lastModifiedBy>
  <cp:revision>41</cp:revision>
  <dcterms:created xsi:type="dcterms:W3CDTF">2015-08-31T12:46:54Z</dcterms:created>
  <dcterms:modified xsi:type="dcterms:W3CDTF">2024-08-28T06:29:22Z</dcterms:modified>
</cp:coreProperties>
</file>