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</p:sldIdLst>
  <p:sldSz cy="5143500" cx="9144000"/>
  <p:notesSz cx="6858000" cy="9144000"/>
  <p:embeddedFontLst>
    <p:embeddedFont>
      <p:font typeface="Oswald"/>
      <p:regular r:id="rId68"/>
      <p:bold r:id="rId6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159C1A4-FAC8-4AA5-BDB2-DFF8049D2147}">
  <a:tblStyle styleId="{9159C1A4-FAC8-4AA5-BDB2-DFF8049D2147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90674544-8920-40FD-87B2-A4423250149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font" Target="fonts/Oswald-regular.fntdata"/><Relationship Id="rId23" Type="http://schemas.openxmlformats.org/officeDocument/2006/relationships/slide" Target="slides/slide17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font" Target="fonts/Oswald-bold.fntdata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189059b7e4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189059b7e4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189059b7e4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189059b7e4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189059b7e4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189059b7e4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189059b7e4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189059b7e4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18598e855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18598e855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18598e855b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18598e855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18598e855b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18598e855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18598e855b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18598e855b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18598e855b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18598e855b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18598e855b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18598e855b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186d8719df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186d8719df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1852bcdb59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11852bcdb59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1852bcdb59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1852bcdb59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1852bcdb59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11852bcdb59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1852bcdb59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11852bcdb59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1852bcdb59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11852bcdb59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1852bcdb59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11852bcdb59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186d8719d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1186d8719d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186d8719df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1186d8719d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f39fc24ff2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f39fc24ff2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f39fc24ff2_2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f39fc24ff2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189059b7e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189059b7e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f39fc24ff2_2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f39fc24ff2_2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f39fc24ff2_2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f39fc24ff2_2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f39fc24ff2_2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f39fc24ff2_2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f39fc24ff2_2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f39fc24ff2_2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f39fc24ff2_2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f39fc24ff2_2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f39fc24ff2_2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f39fc24ff2_2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f39fc24ff2_2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f39fc24ff2_2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f39fc24ff2_2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f39fc24ff2_2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f39fc24ff2_2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f39fc24ff2_2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f39fc24ff2_2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f39fc24ff2_2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189059b7e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189059b7e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f39fc24ff2_13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f39fc24ff2_13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f39fc24ff2_13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f39fc24ff2_13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f39fc24ff2_13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f39fc24ff2_13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f39fc24ff2_13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f39fc24ff2_13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f39fc24ff2_13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f39fc24ff2_13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1186d8719df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1186d8719df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11983872c6c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11983872c6c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1186d8719df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1186d8719d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f39fc24ff2_2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f39fc24ff2_2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f39fc24ff2_2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f39fc24ff2_2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189059b7e4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189059b7e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1194b6cfbac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1194b6cfbac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1194b6cfbac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1194b6cfbac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1194b6cfbac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1194b6cfbac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1194b6cfbac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1194b6cfbac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1194b6cfbac_1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1194b6cfbac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1194b6cfbac_1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1194b6cfbac_1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1194b6cfbac_1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1194b6cfbac_1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1194b6cfbac_1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1194b6cfbac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1194b6cfbac_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1194b6cfbac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1194b6cfbac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1194b6cfbac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189059b7e4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189059b7e4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1194b6cfbac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1194b6cfbac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1189059b7e4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1189059b7e4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189059b7e4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189059b7e4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189059b7e4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189059b7e4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189059b7e4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189059b7e4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6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5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Relationship Id="rId3" Type="http://schemas.openxmlformats.org/officeDocument/2006/relationships/hyperlink" Target="https://edsoo.ru/constructor" TargetMode="Externa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14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1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966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744575"/>
            <a:ext cx="85206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4300">
                <a:latin typeface="Times New Roman"/>
                <a:ea typeface="Times New Roman"/>
                <a:cs typeface="Times New Roman"/>
                <a:sym typeface="Times New Roman"/>
              </a:rPr>
              <a:t>Педагогический совет</a:t>
            </a:r>
            <a:endParaRPr sz="4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1591000"/>
            <a:ext cx="8520600" cy="296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768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Новые ФГОС НОО и ООО.</a:t>
            </a:r>
            <a:endParaRPr b="1" sz="3768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386"/>
              <a:buFont typeface="Arial"/>
              <a:buNone/>
            </a:pPr>
            <a:r>
              <a:rPr b="1" lang="ru" sz="362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Основные изменения новых</a:t>
            </a:r>
            <a:endParaRPr b="1" sz="362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386"/>
              <a:buFont typeface="Arial"/>
              <a:buNone/>
            </a:pPr>
            <a:r>
              <a:rPr b="1" lang="ru" sz="362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образовательных стандартов</a:t>
            </a:r>
            <a:endParaRPr b="1" sz="3768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7"/>
              <a:buFont typeface="Arial"/>
              <a:buNone/>
            </a:pPr>
            <a:r>
              <a:t/>
            </a:r>
            <a:endParaRPr sz="2968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966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317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22"/>
          <p:cNvSpPr txBox="1"/>
          <p:nvPr>
            <p:ph idx="1" type="body"/>
          </p:nvPr>
        </p:nvSpPr>
        <p:spPr>
          <a:xfrm>
            <a:off x="311700" y="445025"/>
            <a:ext cx="3999900" cy="43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Перечень предметных областей, учебных</a:t>
            </a:r>
            <a:endParaRPr b="1" sz="3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предметов и модулей</a:t>
            </a:r>
            <a:endParaRPr b="1" sz="3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7" name="Google Shape;117;p22"/>
          <p:cNvSpPr txBox="1"/>
          <p:nvPr>
            <p:ph idx="2" type="body"/>
          </p:nvPr>
        </p:nvSpPr>
        <p:spPr>
          <a:xfrm>
            <a:off x="4173650" y="445025"/>
            <a:ext cx="4658400" cy="45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предметной области «Математика и информатика» появился учебный предмет «Математика». В него входят учебные курсы «Алгебра», «Геометрия» и «Вероятность и статистика». Также изменили структуру предметной области «Общественно-научные предметы». Теперь учебный предмет «История» включает учебные курсы «История России» и «Всеобщая история».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966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/>
          <p:nvPr>
            <p:ph type="title"/>
          </p:nvPr>
        </p:nvSpPr>
        <p:spPr>
          <a:xfrm>
            <a:off x="311700" y="468575"/>
            <a:ext cx="8520600" cy="54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ru" sz="3170">
                <a:latin typeface="Times New Roman"/>
                <a:ea typeface="Times New Roman"/>
                <a:cs typeface="Times New Roman"/>
                <a:sym typeface="Times New Roman"/>
              </a:rPr>
              <a:t>Изучение родного и второго иностранного языков на уровне ООО</a:t>
            </a:r>
            <a:endParaRPr b="1" sz="317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3" name="Google Shape;123;p23"/>
          <p:cNvSpPr txBox="1"/>
          <p:nvPr>
            <p:ph idx="1" type="body"/>
          </p:nvPr>
        </p:nvSpPr>
        <p:spPr>
          <a:xfrm>
            <a:off x="311700" y="1710875"/>
            <a:ext cx="3999900" cy="310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1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Было</a:t>
            </a:r>
            <a:endParaRPr b="1" sz="31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Включали в перечень</a:t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обязательных предметных областей и учебных предметов</a:t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4" name="Google Shape;124;p23"/>
          <p:cNvSpPr txBox="1"/>
          <p:nvPr>
            <p:ph idx="2" type="body"/>
          </p:nvPr>
        </p:nvSpPr>
        <p:spPr>
          <a:xfrm>
            <a:off x="4173650" y="1612800"/>
            <a:ext cx="4658400" cy="33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Стало</a:t>
            </a:r>
            <a:endParaRPr b="1" sz="3000">
              <a:solidFill>
                <a:srgbClr val="3876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Теперь изучение родного и</a:t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второго иностранного языка можно организовать, если для этого есть условия в школе. При этом также надо получить заявления родителей</a:t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966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/>
          <p:nvPr>
            <p:ph type="title"/>
          </p:nvPr>
        </p:nvSpPr>
        <p:spPr>
          <a:xfrm>
            <a:off x="311700" y="468575"/>
            <a:ext cx="8520600" cy="54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317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0" name="Google Shape;130;p24"/>
          <p:cNvSpPr txBox="1"/>
          <p:nvPr>
            <p:ph idx="1" type="body"/>
          </p:nvPr>
        </p:nvSpPr>
        <p:spPr>
          <a:xfrm>
            <a:off x="355300" y="468575"/>
            <a:ext cx="3999900" cy="436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3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Рабочая программа воспитания</a:t>
            </a:r>
            <a:endParaRPr b="1" sz="3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1" name="Google Shape;131;p24"/>
          <p:cNvSpPr txBox="1"/>
          <p:nvPr>
            <p:ph idx="2" type="body"/>
          </p:nvPr>
        </p:nvSpPr>
        <p:spPr>
          <a:xfrm>
            <a:off x="4173650" y="468575"/>
            <a:ext cx="4658400" cy="44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Требования к рабочей программе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воспитания НОО стали мягче.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Законодатели указали, что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программа воспитания для НОО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может, но не обязана включать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модули, и описали, что еще в ней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может быть. Для ООО модульная структура также стала возможной,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 не обязательной. Но для ООО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добавили обязательные требования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 рабочей программе воспитания.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966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/>
          <p:nvPr>
            <p:ph type="title"/>
          </p:nvPr>
        </p:nvSpPr>
        <p:spPr>
          <a:xfrm>
            <a:off x="311700" y="468575"/>
            <a:ext cx="8520600" cy="54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ru" sz="3170">
                <a:latin typeface="Times New Roman"/>
                <a:ea typeface="Times New Roman"/>
                <a:cs typeface="Times New Roman"/>
                <a:sym typeface="Times New Roman"/>
              </a:rPr>
              <a:t>Содержание календарного плана воспитательной работы</a:t>
            </a:r>
            <a:endParaRPr b="1" sz="317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7" name="Google Shape;137;p25"/>
          <p:cNvSpPr txBox="1"/>
          <p:nvPr>
            <p:ph idx="1" type="body"/>
          </p:nvPr>
        </p:nvSpPr>
        <p:spPr>
          <a:xfrm>
            <a:off x="355300" y="1514725"/>
            <a:ext cx="4216800" cy="331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1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Было</a:t>
            </a:r>
            <a:endParaRPr b="1" sz="31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227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Ранее календарный</a:t>
            </a:r>
            <a:endParaRPr sz="2227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227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план воспитательной</a:t>
            </a:r>
            <a:endParaRPr sz="2227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227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работы только упоминался</a:t>
            </a:r>
            <a:endParaRPr sz="2227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227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федеральных государственных</a:t>
            </a:r>
            <a:endParaRPr sz="2227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227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образовательных стандартах</a:t>
            </a:r>
            <a:endParaRPr sz="2227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8" name="Google Shape;138;p25"/>
          <p:cNvSpPr txBox="1"/>
          <p:nvPr>
            <p:ph idx="2" type="body"/>
          </p:nvPr>
        </p:nvSpPr>
        <p:spPr>
          <a:xfrm>
            <a:off x="4832200" y="1416650"/>
            <a:ext cx="3999900" cy="353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Стало</a:t>
            </a:r>
            <a:endParaRPr b="1" sz="3000">
              <a:solidFill>
                <a:srgbClr val="3876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Указали, что в план нужно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включать не только те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мероприятия, которые организует и проводит школа, но и те, в которых она просто участвует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966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4" name="Google Shape;144;p2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5" name="Google Shape;14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660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966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1" name="Google Shape;151;p2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2" name="Google Shape;15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966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8" name="Google Shape;158;p2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9" name="Google Shape;15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966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5" name="Google Shape;165;p2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6" name="Google Shape;16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25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966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2" name="Google Shape;172;p3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3" name="Google Shape;17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966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9" name="Google Shape;179;p3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0" name="Google Shape;18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966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ctrTitle"/>
          </p:nvPr>
        </p:nvSpPr>
        <p:spPr>
          <a:xfrm>
            <a:off x="311700" y="261525"/>
            <a:ext cx="8520600" cy="108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367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367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" name="Google Shape;61;p14"/>
          <p:cNvSpPr txBox="1"/>
          <p:nvPr>
            <p:ph idx="1" type="subTitle"/>
          </p:nvPr>
        </p:nvSpPr>
        <p:spPr>
          <a:xfrm>
            <a:off x="311700" y="141675"/>
            <a:ext cx="8520600" cy="4467900"/>
          </a:xfrm>
          <a:prstGeom prst="rect">
            <a:avLst/>
          </a:prstGeom>
        </p:spPr>
        <p:txBody>
          <a:bodyPr anchorCtr="0" anchor="t" bIns="91425" lIns="90000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t/>
            </a:r>
            <a:endParaRPr sz="112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lang="ru" sz="222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Цель - познакомить педагогов с основными изменениями во </a:t>
            </a:r>
            <a:endParaRPr sz="222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lang="ru" sz="222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ФГОС НОО и ООО</a:t>
            </a:r>
            <a:endParaRPr sz="222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t/>
            </a:r>
            <a:endParaRPr sz="222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lang="ru" sz="222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Повестка</a:t>
            </a:r>
            <a:endParaRPr sz="222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t/>
            </a:r>
            <a:endParaRPr sz="222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652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20"/>
              <a:buFont typeface="Times New Roman"/>
              <a:buAutoNum type="arabicParenR"/>
            </a:pPr>
            <a:r>
              <a:rPr lang="ru" sz="152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Основные изменения во ФГОС НОО и ООО (заместитель директора по УВР Осокина Н.И.)</a:t>
            </a:r>
            <a:endParaRPr sz="152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652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20"/>
              <a:buFont typeface="Times New Roman"/>
              <a:buAutoNum type="arabicParenR"/>
            </a:pPr>
            <a:r>
              <a:rPr lang="ru" sz="152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Что изменили в обновленном ФГОС начального общего образования (учитель начальных классов Секарева Д.В.)</a:t>
            </a:r>
            <a:endParaRPr sz="152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652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20"/>
              <a:buFont typeface="Times New Roman"/>
              <a:buAutoNum type="arabicParenR"/>
            </a:pPr>
            <a:r>
              <a:rPr lang="ru" sz="152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Реализация ФГОС на уроках русского языка и литературы (учитель русского языка и литературы Шунникова А.А.)</a:t>
            </a:r>
            <a:endParaRPr sz="152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652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20"/>
              <a:buFont typeface="Times New Roman"/>
              <a:buAutoNum type="arabicParenR"/>
            </a:pPr>
            <a:r>
              <a:rPr lang="ru" sz="152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Изменения в рабочей программе по иностранному языку (учитель английского языка Яковлева Е.М.)</a:t>
            </a:r>
            <a:endParaRPr sz="152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652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20"/>
              <a:buFont typeface="Times New Roman"/>
              <a:buAutoNum type="arabicParenR"/>
            </a:pPr>
            <a:r>
              <a:rPr lang="ru" sz="152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Преподавание географии в 5 классе в рамках реализации ФГОС ООО (учитель географии Сакова А.А.)</a:t>
            </a:r>
            <a:endParaRPr sz="152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652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20"/>
              <a:buFont typeface="Times New Roman"/>
              <a:buAutoNum type="arabicParenR"/>
            </a:pPr>
            <a:r>
              <a:rPr lang="ru" sz="152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Обновление ФГОС. Требования к написанию рабочей программы по физической культуре начального общего образования (учитель физической культуры Лужков Д.А.)</a:t>
            </a:r>
            <a:endParaRPr sz="152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652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20"/>
              <a:buFont typeface="Times New Roman"/>
              <a:buAutoNum type="arabicParenR"/>
            </a:pPr>
            <a:r>
              <a:rPr lang="ru" sz="152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Проектирование учебного занятия с учетом обновленного ФГОС   (учитель биологии Власова Е.А.)</a:t>
            </a:r>
            <a:endParaRPr sz="152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652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20"/>
              <a:buFont typeface="Times New Roman"/>
              <a:buAutoNum type="arabicParenR"/>
            </a:pPr>
            <a:r>
              <a:rPr lang="ru" sz="152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Решение педагогического совета</a:t>
            </a:r>
            <a:endParaRPr sz="152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3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7" name="Google Shape;18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75" y="0"/>
            <a:ext cx="90712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3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4" name="Google Shape;19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3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1" name="Google Shape;20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25" y="-48525"/>
            <a:ext cx="9095474" cy="519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3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8" name="Google Shape;20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25" y="0"/>
            <a:ext cx="909547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3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5" name="Google Shape;21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3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2" name="Google Shape;22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25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966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8"/>
          <p:cNvSpPr txBox="1"/>
          <p:nvPr>
            <p:ph type="ctrTitle"/>
          </p:nvPr>
        </p:nvSpPr>
        <p:spPr>
          <a:xfrm>
            <a:off x="504250" y="151275"/>
            <a:ext cx="78849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570">
                <a:latin typeface="Times New Roman"/>
                <a:ea typeface="Times New Roman"/>
                <a:cs typeface="Times New Roman"/>
                <a:sym typeface="Times New Roman"/>
              </a:rPr>
              <a:t>Основные индикаторы функциональной грамотности:</a:t>
            </a:r>
            <a:endParaRPr sz="257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8" name="Google Shape;228;p38"/>
          <p:cNvSpPr txBox="1"/>
          <p:nvPr>
            <p:ph idx="1" type="subTitle"/>
          </p:nvPr>
        </p:nvSpPr>
        <p:spPr>
          <a:xfrm>
            <a:off x="433950" y="1816450"/>
            <a:ext cx="8601600" cy="31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➢"/>
            </a:pPr>
            <a:r>
              <a:rPr lang="ru" sz="2200">
                <a:solidFill>
                  <a:schemeClr val="dk1"/>
                </a:solidFill>
              </a:rPr>
              <a:t>коммуникативные универсальные учебные действия;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➢"/>
            </a:pPr>
            <a:r>
              <a:rPr lang="ru" sz="2200">
                <a:solidFill>
                  <a:schemeClr val="dk1"/>
                </a:solidFill>
              </a:rPr>
              <a:t>познавательные универсальные учебные действия;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➢"/>
            </a:pPr>
            <a:r>
              <a:rPr lang="ru" sz="2200">
                <a:solidFill>
                  <a:schemeClr val="dk1"/>
                </a:solidFill>
              </a:rPr>
              <a:t>регулятивные </a:t>
            </a:r>
            <a:r>
              <a:rPr lang="ru" sz="2200">
                <a:solidFill>
                  <a:schemeClr val="dk1"/>
                </a:solidFill>
              </a:rPr>
              <a:t>универсальные учебные действия</a:t>
            </a:r>
            <a:endParaRPr sz="2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966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9"/>
          <p:cNvSpPr txBox="1"/>
          <p:nvPr>
            <p:ph type="ctrTitle"/>
          </p:nvPr>
        </p:nvSpPr>
        <p:spPr>
          <a:xfrm>
            <a:off x="421733" y="14734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latin typeface="Times New Roman"/>
                <a:ea typeface="Times New Roman"/>
                <a:cs typeface="Times New Roman"/>
                <a:sym typeface="Times New Roman"/>
              </a:rPr>
              <a:t>Основные компоненты функциональной грамотности базируются на видах речевой деятельности и предполагают целенаправленное развитие речемыслительных способностей учащихся, прежде всего в процессе изучения родного языка в школе.</a:t>
            </a:r>
            <a:endParaRPr sz="2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966"/>
        </a:solid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0"/>
          <p:cNvSpPr txBox="1"/>
          <p:nvPr>
            <p:ph type="ctrTitle"/>
          </p:nvPr>
        </p:nvSpPr>
        <p:spPr>
          <a:xfrm>
            <a:off x="1557853" y="194450"/>
            <a:ext cx="5615700" cy="864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970">
                <a:latin typeface="Times New Roman"/>
                <a:ea typeface="Times New Roman"/>
                <a:cs typeface="Times New Roman"/>
                <a:sym typeface="Times New Roman"/>
              </a:rPr>
              <a:t>Ориентация учебного процесса</a:t>
            </a:r>
            <a:endParaRPr sz="297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39" name="Google Shape;239;p40"/>
          <p:cNvCxnSpPr/>
          <p:nvPr/>
        </p:nvCxnSpPr>
        <p:spPr>
          <a:xfrm flipH="1">
            <a:off x="1553950" y="1237750"/>
            <a:ext cx="550200" cy="811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40" name="Google Shape;240;p40"/>
          <p:cNvSpPr txBox="1"/>
          <p:nvPr/>
        </p:nvSpPr>
        <p:spPr>
          <a:xfrm>
            <a:off x="206350" y="2392975"/>
            <a:ext cx="21867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>
                <a:latin typeface="Times New Roman"/>
                <a:ea typeface="Times New Roman"/>
                <a:cs typeface="Times New Roman"/>
                <a:sym typeface="Times New Roman"/>
              </a:rPr>
              <a:t>Воспитание речевой культуры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41" name="Google Shape;241;p40"/>
          <p:cNvCxnSpPr/>
          <p:nvPr/>
        </p:nvCxnSpPr>
        <p:spPr>
          <a:xfrm>
            <a:off x="3300600" y="1275625"/>
            <a:ext cx="27600" cy="94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42" name="Google Shape;242;p40"/>
          <p:cNvSpPr txBox="1"/>
          <p:nvPr/>
        </p:nvSpPr>
        <p:spPr>
          <a:xfrm>
            <a:off x="2571750" y="2434225"/>
            <a:ext cx="20001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latin typeface="Times New Roman"/>
                <a:ea typeface="Times New Roman"/>
                <a:cs typeface="Times New Roman"/>
                <a:sym typeface="Times New Roman"/>
              </a:rPr>
              <a:t>Использование различных видов чтения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43" name="Google Shape;243;p40"/>
          <p:cNvCxnSpPr/>
          <p:nvPr/>
        </p:nvCxnSpPr>
        <p:spPr>
          <a:xfrm>
            <a:off x="4689650" y="1292750"/>
            <a:ext cx="385200" cy="797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44" name="Google Shape;244;p40"/>
          <p:cNvSpPr txBox="1"/>
          <p:nvPr/>
        </p:nvSpPr>
        <p:spPr>
          <a:xfrm>
            <a:off x="4666125" y="2392975"/>
            <a:ext cx="20001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>
                <a:latin typeface="Times New Roman"/>
                <a:ea typeface="Times New Roman"/>
                <a:cs typeface="Times New Roman"/>
                <a:sym typeface="Times New Roman"/>
              </a:rPr>
              <a:t>Информационная переработка текстов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45" name="Google Shape;245;p40"/>
          <p:cNvCxnSpPr/>
          <p:nvPr/>
        </p:nvCxnSpPr>
        <p:spPr>
          <a:xfrm>
            <a:off x="6505000" y="1155250"/>
            <a:ext cx="756300" cy="921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46" name="Google Shape;246;p40"/>
          <p:cNvSpPr txBox="1"/>
          <p:nvPr/>
        </p:nvSpPr>
        <p:spPr>
          <a:xfrm>
            <a:off x="6848825" y="2392975"/>
            <a:ext cx="21867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Times New Roman"/>
                <a:ea typeface="Times New Roman"/>
                <a:cs typeface="Times New Roman"/>
                <a:sym typeface="Times New Roman"/>
              </a:rPr>
              <a:t>Различные формы поиска и передачи информации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966"/>
        </a:solidFill>
      </p:bgPr>
    </p:bg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1"/>
          <p:cNvSpPr txBox="1"/>
          <p:nvPr>
            <p:ph type="ctrTitle"/>
          </p:nvPr>
        </p:nvSpPr>
        <p:spPr>
          <a:xfrm>
            <a:off x="811402" y="689575"/>
            <a:ext cx="6977100" cy="49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970">
                <a:latin typeface="Times New Roman"/>
                <a:ea typeface="Times New Roman"/>
                <a:cs typeface="Times New Roman"/>
                <a:sym typeface="Times New Roman"/>
              </a:rPr>
              <a:t>Структура рабочей программы по русскому языку:</a:t>
            </a:r>
            <a:endParaRPr sz="297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2" name="Google Shape;252;p41"/>
          <p:cNvSpPr txBox="1"/>
          <p:nvPr>
            <p:ph idx="1" type="subTitle"/>
          </p:nvPr>
        </p:nvSpPr>
        <p:spPr>
          <a:xfrm>
            <a:off x="233800" y="1253450"/>
            <a:ext cx="8568000" cy="164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6235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10"/>
              <a:buFont typeface="Times New Roman"/>
              <a:buChar char="❖"/>
            </a:pPr>
            <a:r>
              <a:rPr lang="ru" sz="20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планируемые результаты освоения учебного предмета,курса;</a:t>
            </a:r>
            <a:endParaRPr sz="201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t/>
            </a:r>
            <a:endParaRPr sz="201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6235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10"/>
              <a:buFont typeface="Times New Roman"/>
              <a:buChar char="❖"/>
            </a:pPr>
            <a:r>
              <a:rPr lang="ru" sz="20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содержание учебного предмета, курса;</a:t>
            </a:r>
            <a:endParaRPr sz="201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t/>
            </a:r>
            <a:endParaRPr sz="201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6235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10"/>
              <a:buFont typeface="Times New Roman"/>
              <a:buChar char="❖"/>
            </a:pPr>
            <a:r>
              <a:rPr lang="ru" sz="20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тематическое планирование (в этом разделе учителя должны отразить три обязательных элемента: перечень тем, количество академических часов, информацию об электронных учебно-методических материалах, которые можно использовать при изучении каждой темы)</a:t>
            </a:r>
            <a:endParaRPr sz="201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966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770">
                <a:solidFill>
                  <a:srgbClr val="4A86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Минпросвещения утвердило новые ФГОС</a:t>
            </a:r>
            <a:endParaRPr sz="2770">
              <a:solidFill>
                <a:srgbClr val="4A86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77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77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77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77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3999900" cy="3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 </a:t>
            </a:r>
            <a:r>
              <a:rPr lang="ru" sz="28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2022/23</a:t>
            </a:r>
            <a:r>
              <a:rPr lang="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учебного года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принимать на обучение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 старым ФГОС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нельзя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4724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rPr>
              <a:t>31</a:t>
            </a:r>
            <a:r>
              <a:rPr lang="ru" sz="4024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ru" sz="27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мая</a:t>
            </a:r>
            <a:r>
              <a:rPr lang="ru" sz="2700">
                <a:solidFill>
                  <a:schemeClr val="dk1"/>
                </a:solidFill>
              </a:rPr>
              <a:t> </a:t>
            </a:r>
            <a:endParaRPr sz="2700">
              <a:solidFill>
                <a:schemeClr val="dk1"/>
              </a:solidFill>
            </a:endParaRPr>
          </a:p>
          <a:p>
            <a:pPr indent="0" lvl="0" marL="0" rtl="0" algn="r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2021 года – дата</a:t>
            </a:r>
            <a:endParaRPr sz="2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r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утверждения новых</a:t>
            </a:r>
            <a:endParaRPr sz="2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r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стандартов</a:t>
            </a:r>
            <a:endParaRPr sz="2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966"/>
        </a:solidFill>
      </p:bgPr>
    </p:bg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2"/>
          <p:cNvSpPr txBox="1"/>
          <p:nvPr>
            <p:ph type="ctrTitle"/>
          </p:nvPr>
        </p:nvSpPr>
        <p:spPr>
          <a:xfrm>
            <a:off x="311700" y="744575"/>
            <a:ext cx="8036100" cy="135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470">
                <a:latin typeface="Times New Roman"/>
                <a:ea typeface="Times New Roman"/>
                <a:cs typeface="Times New Roman"/>
                <a:sym typeface="Times New Roman"/>
              </a:rPr>
              <a:t>В качестве электронных учебно-методических материалов учителя могут указать:</a:t>
            </a:r>
            <a:endParaRPr sz="247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8" name="Google Shape;258;p42"/>
          <p:cNvSpPr txBox="1"/>
          <p:nvPr>
            <p:ph idx="1" type="subTitle"/>
          </p:nvPr>
        </p:nvSpPr>
        <p:spPr>
          <a:xfrm>
            <a:off x="69450" y="10737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❖"/>
            </a:pPr>
            <a:r>
              <a:rPr lang="ru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Электронные учебники и задачники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❖"/>
            </a:pPr>
            <a:r>
              <a:rPr lang="ru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Мультимедийные программы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❖"/>
            </a:pPr>
            <a:r>
              <a:rPr lang="ru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Электронные библиотеки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❖"/>
            </a:pPr>
            <a:r>
              <a:rPr lang="ru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Коллекции цифровых образовательных ресурсов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❖"/>
            </a:pPr>
            <a:r>
              <a:rPr lang="ru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Игровые программы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❖"/>
            </a:pPr>
            <a:r>
              <a:rPr lang="ru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Виртуальные лаборатории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Электронные учебно-методические материалы должны позволять использовать дидактические возможности ИКТ, а их содержание - соответствовать </a:t>
            </a:r>
            <a:r>
              <a:rPr lang="ru" sz="19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законодательству</a:t>
            </a:r>
            <a:r>
              <a:rPr lang="ru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об образовании.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966"/>
        </a:solidFill>
      </p:bgPr>
    </p:bg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3"/>
          <p:cNvSpPr txBox="1"/>
          <p:nvPr>
            <p:ph type="ctrTitle"/>
          </p:nvPr>
        </p:nvSpPr>
        <p:spPr>
          <a:xfrm>
            <a:off x="311708" y="106090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4300">
                <a:latin typeface="Times New Roman"/>
                <a:ea typeface="Times New Roman"/>
                <a:cs typeface="Times New Roman"/>
                <a:sym typeface="Times New Roman"/>
              </a:rPr>
              <a:t>“Кто постигает новое, лелея старое, тот может быть учителем”</a:t>
            </a:r>
            <a:endParaRPr i="1" sz="4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4300">
                <a:latin typeface="Times New Roman"/>
                <a:ea typeface="Times New Roman"/>
                <a:cs typeface="Times New Roman"/>
                <a:sym typeface="Times New Roman"/>
              </a:rPr>
              <a:t>(Конфуций)</a:t>
            </a:r>
            <a:endParaRPr i="1" sz="4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966"/>
        </a:solidFill>
      </p:bgPr>
    </p:bg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4"/>
          <p:cNvSpPr txBox="1"/>
          <p:nvPr>
            <p:ph type="ctrTitle"/>
          </p:nvPr>
        </p:nvSpPr>
        <p:spPr>
          <a:xfrm>
            <a:off x="311700" y="601750"/>
            <a:ext cx="8520600" cy="48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120">
                <a:latin typeface="Times New Roman"/>
                <a:ea typeface="Times New Roman"/>
                <a:cs typeface="Times New Roman"/>
                <a:sym typeface="Times New Roman"/>
              </a:rPr>
              <a:t>Изменения в</a:t>
            </a:r>
            <a:r>
              <a:rPr b="1" lang="ru" sz="3120">
                <a:latin typeface="Times New Roman"/>
                <a:ea typeface="Times New Roman"/>
                <a:cs typeface="Times New Roman"/>
                <a:sym typeface="Times New Roman"/>
              </a:rPr>
              <a:t> рабочей программе по иностранному языку</a:t>
            </a:r>
            <a:endParaRPr b="1" sz="59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9" name="Google Shape;269;p44"/>
          <p:cNvSpPr txBox="1"/>
          <p:nvPr>
            <p:ph idx="1" type="subTitle"/>
          </p:nvPr>
        </p:nvSpPr>
        <p:spPr>
          <a:xfrm>
            <a:off x="355675" y="1504275"/>
            <a:ext cx="8520600" cy="336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8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Основная образовательная программа содержит 2 части:</a:t>
            </a:r>
            <a:endParaRPr sz="8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9017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8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	</a:t>
            </a:r>
            <a:r>
              <a:rPr lang="ru" sz="80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обязательную часть</a:t>
            </a:r>
            <a:endParaRPr sz="800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8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	</a:t>
            </a:r>
            <a:r>
              <a:rPr lang="ru" sz="80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вариативную</a:t>
            </a:r>
            <a:r>
              <a:rPr lang="ru" sz="80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80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часть</a:t>
            </a:r>
            <a:r>
              <a:rPr lang="ru" sz="8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формируемую участниками образовательного процесса. Вариативная часть может быть обеспечена тремя способами: </a:t>
            </a:r>
            <a:endParaRPr sz="8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ru" sz="8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учебными предметами, курсами и модулями</a:t>
            </a:r>
            <a:endParaRPr sz="8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ru" sz="8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программой углубленного изучения</a:t>
            </a:r>
            <a:endParaRPr sz="8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ru" sz="8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индивидуальным учебным планом</a:t>
            </a:r>
            <a:endParaRPr sz="8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16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0" name="Google Shape;270;p44"/>
          <p:cNvSpPr/>
          <p:nvPr/>
        </p:nvSpPr>
        <p:spPr>
          <a:xfrm>
            <a:off x="751250" y="2016000"/>
            <a:ext cx="391800" cy="3297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44"/>
          <p:cNvSpPr/>
          <p:nvPr/>
        </p:nvSpPr>
        <p:spPr>
          <a:xfrm>
            <a:off x="751250" y="2455550"/>
            <a:ext cx="391800" cy="3297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966"/>
        </a:solidFill>
      </p:bgPr>
    </p:bg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5"/>
          <p:cNvSpPr txBox="1"/>
          <p:nvPr>
            <p:ph type="ctrTitle"/>
          </p:nvPr>
        </p:nvSpPr>
        <p:spPr>
          <a:xfrm>
            <a:off x="487550" y="403875"/>
            <a:ext cx="8520600" cy="618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ru" sz="2400">
                <a:latin typeface="Times New Roman"/>
                <a:ea typeface="Times New Roman"/>
                <a:cs typeface="Times New Roman"/>
                <a:sym typeface="Times New Roman"/>
              </a:rPr>
              <a:t>Соотношение основной и вариативной частей</a:t>
            </a:r>
            <a:endParaRPr b="1" sz="4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77" name="Google Shape;277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7500" y="1317450"/>
            <a:ext cx="7789000" cy="324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966"/>
        </a:solidFill>
      </p:bgPr>
    </p:bg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6"/>
          <p:cNvSpPr txBox="1"/>
          <p:nvPr>
            <p:ph type="ctrTitle"/>
          </p:nvPr>
        </p:nvSpPr>
        <p:spPr>
          <a:xfrm>
            <a:off x="311700" y="744575"/>
            <a:ext cx="8520600" cy="1365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25400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ru" sz="2000">
                <a:latin typeface="Times New Roman"/>
                <a:ea typeface="Times New Roman"/>
                <a:cs typeface="Times New Roman"/>
                <a:sym typeface="Times New Roman"/>
              </a:rPr>
              <a:t>Основная образовательная программа реализуется образовательным учреждением через урочную и внеурочную деятельность. Структурно ООП должна быть представлена тремя разделами: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4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3" name="Google Shape;283;p46"/>
          <p:cNvSpPr txBox="1"/>
          <p:nvPr/>
        </p:nvSpPr>
        <p:spPr>
          <a:xfrm>
            <a:off x="311700" y="1560650"/>
            <a:ext cx="2743500" cy="34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28600" lvl="0" marL="2540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	</a:t>
            </a:r>
            <a:r>
              <a:rPr lang="ru" sz="16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целевым</a:t>
            </a:r>
            <a:r>
              <a:rPr lang="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включающим: 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●"/>
            </a:pPr>
            <a:r>
              <a:rPr lang="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пояснительную записку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●"/>
            </a:pPr>
            <a:r>
              <a:rPr lang="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планируемые результаты освоения ООП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●"/>
            </a:pPr>
            <a:r>
              <a:rPr lang="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систему оценки результатов освоения ООП. 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540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284" name="Google Shape;284;p46"/>
          <p:cNvSpPr txBox="1"/>
          <p:nvPr/>
        </p:nvSpPr>
        <p:spPr>
          <a:xfrm>
            <a:off x="3374100" y="1560650"/>
            <a:ext cx="5458200" cy="30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28600" lvl="0" marL="2540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</a:t>
            </a:r>
            <a:r>
              <a:rPr lang="ru" sz="16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содержательным</a:t>
            </a:r>
            <a:r>
              <a:rPr lang="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включающим: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программу развития универсальных учебных действий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программы учебных предметов, курсов (в том числе интегративных и курсов внеурочной деятельности)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программу духовно-нравственного развития, воспитания и социализации обучающихся;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программу коррекционной работы с учащимися с ограниченными возможностями здоровья. 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966"/>
        </a:solidFill>
      </p:bgPr>
    </p:bg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7"/>
          <p:cNvSpPr txBox="1"/>
          <p:nvPr>
            <p:ph idx="1" type="subTitle"/>
          </p:nvPr>
        </p:nvSpPr>
        <p:spPr>
          <a:xfrm>
            <a:off x="311700" y="7899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-228600" lvl="0" marL="2540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ru" sz="6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	</a:t>
            </a:r>
            <a:r>
              <a:rPr lang="ru" sz="64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организационным</a:t>
            </a:r>
            <a:r>
              <a:rPr lang="ru" sz="6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включающим:</a:t>
            </a:r>
            <a:endParaRPr sz="6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ru" sz="6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учебный план</a:t>
            </a:r>
            <a:endParaRPr sz="6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ru" sz="6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план внеурочной деятельности</a:t>
            </a:r>
            <a:endParaRPr sz="6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ru" sz="6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систему условий реализации основной образовательной программы в соответствии с требованиями ФГОС</a:t>
            </a:r>
            <a:endParaRPr sz="6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966"/>
        </a:solidFill>
      </p:bgPr>
    </p:bg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8"/>
          <p:cNvSpPr txBox="1"/>
          <p:nvPr>
            <p:ph type="ctrTitle"/>
          </p:nvPr>
        </p:nvSpPr>
        <p:spPr>
          <a:xfrm>
            <a:off x="553500" y="1404025"/>
            <a:ext cx="8590500" cy="86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 sz="2311">
                <a:latin typeface="Times New Roman"/>
                <a:ea typeface="Times New Roman"/>
                <a:cs typeface="Times New Roman"/>
                <a:sym typeface="Times New Roman"/>
              </a:rPr>
              <a:t>Программа по предмету «Иностранный язык» должна содержать:</a:t>
            </a:r>
            <a:r>
              <a:rPr lang="ru" sz="231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3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t/>
            </a:r>
            <a:endParaRPr sz="1200">
              <a:highlight>
                <a:srgbClr val="FFFF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4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5" name="Google Shape;295;p48"/>
          <p:cNvSpPr txBox="1"/>
          <p:nvPr>
            <p:ph idx="1" type="subTitle"/>
          </p:nvPr>
        </p:nvSpPr>
        <p:spPr>
          <a:xfrm>
            <a:off x="406625" y="1404025"/>
            <a:ext cx="8363700" cy="34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328453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ru" sz="18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пояснительную записку</a:t>
            </a:r>
            <a:endParaRPr sz="18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8453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ru" sz="18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общую характеристику учебного предмета/курса</a:t>
            </a:r>
            <a:endParaRPr sz="18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8453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ru" sz="18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описание места учебного предмета/курса в учебном плане</a:t>
            </a:r>
            <a:endParaRPr sz="18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8453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ru" sz="18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личностные, метапредметные и предметные результаты освоения учебного предмета/курса</a:t>
            </a:r>
            <a:endParaRPr sz="18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8453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ru" sz="18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содержание учебного предмета/курса</a:t>
            </a:r>
            <a:endParaRPr sz="18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8453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ru" sz="18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тематическое планирование с определением основных видов учебной деятельности</a:t>
            </a:r>
            <a:endParaRPr sz="18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8453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ru" sz="18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описание учебно-методического и материально-технического обеспечения образовательного процесса</a:t>
            </a:r>
            <a:endParaRPr sz="18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8453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ru" sz="18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планируемые результаты изучения учебного предмета/курса (для основной и старшей школы)</a:t>
            </a:r>
            <a:endParaRPr sz="18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8453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ru" sz="18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описание ценностных ориентиров содержания учебного предмета (для начальной школы)</a:t>
            </a:r>
            <a:endParaRPr sz="18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966"/>
        </a:solidFill>
      </p:bgPr>
    </p:bg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9"/>
          <p:cNvSpPr txBox="1"/>
          <p:nvPr>
            <p:ph idx="1" type="subTitle"/>
          </p:nvPr>
        </p:nvSpPr>
        <p:spPr>
          <a:xfrm>
            <a:off x="421600" y="1305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Детализируются требования к результатам освоения учащимися программ</a:t>
            </a:r>
            <a:r>
              <a:rPr lang="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1" name="Google Shape;301;p49"/>
          <p:cNvSpPr txBox="1"/>
          <p:nvPr/>
        </p:nvSpPr>
        <p:spPr>
          <a:xfrm>
            <a:off x="0" y="923100"/>
            <a:ext cx="88542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4450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5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предметных результатах </a:t>
            </a:r>
            <a:r>
              <a:rPr lang="ru" sz="15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появились следующие изменения</a:t>
            </a:r>
            <a:r>
              <a:rPr b="1" lang="ru" sz="15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b="1" sz="150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чтение заменили на смысловое чтение (читать про себя и понимать несложные адаптированные аутентичные тексты, с пониманием основного содержания и запрашиваемой информацией). Добавилось умение чтения таблиц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письменной речи личное письмо заменили на электронное сообщение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добавлен пунктуационный навык (использование точки, вопросительного и восклицательного знаков в конце предложения, запятой при перечислении и обращении, апострофа; пунктуационно правильное оформление электронного сообщения личного характера)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указано точное количество лексических единиц, которые должны распознавать учащиеся в прослушиваемом тексте (например, 500 в начальной школе, 675 в пятом классе, 800 – в 6 классе, 1000 – в 7 классе, 1250 – в 8 классе и далее по возрастанию)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примерной учебной программе подробно описан языковой лексический материал на каждую тему, характеристика деятельности (учебная, познавательная, речевая) и универсальные учебные навыки 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966"/>
        </a:solidFill>
      </p:bgPr>
    </p:bg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50"/>
          <p:cNvSpPr txBox="1"/>
          <p:nvPr>
            <p:ph idx="1" type="subTitle"/>
          </p:nvPr>
        </p:nvSpPr>
        <p:spPr>
          <a:xfrm>
            <a:off x="388650" y="3173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-228600" lvl="0" marL="2540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</a:t>
            </a:r>
            <a:r>
              <a:rPr lang="ru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8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</a:t>
            </a:r>
            <a:r>
              <a:rPr lang="ru" sz="8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Прописываются требования к организации электронного обучения</a:t>
            </a:r>
            <a:r>
              <a:rPr lang="ru" sz="8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ru" sz="8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применению дистанционных образовательных технологий. В тематическом планировании нужно указать, что по каждой теме возможно использование электронных образовательных ресурсов.</a:t>
            </a:r>
            <a:endParaRPr sz="8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5400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8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7" name="Google Shape;307;p50"/>
          <p:cNvSpPr txBox="1"/>
          <p:nvPr/>
        </p:nvSpPr>
        <p:spPr>
          <a:xfrm>
            <a:off x="681400" y="2802550"/>
            <a:ext cx="6330600" cy="7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28600" lvl="0" marL="2540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50"/>
          <p:cNvSpPr txBox="1"/>
          <p:nvPr>
            <p:ph idx="1" type="subTitle"/>
          </p:nvPr>
        </p:nvSpPr>
        <p:spPr>
          <a:xfrm>
            <a:off x="519050" y="24370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-228600" lvl="0" marL="2540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</a:t>
            </a:r>
            <a:r>
              <a:rPr lang="ru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8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Требования к рабочим программам </a:t>
            </a:r>
            <a:r>
              <a:rPr lang="ru" sz="8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теперь</a:t>
            </a:r>
            <a:r>
              <a:rPr lang="ru" sz="8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едины: нет отдельных норм для программ внеурочной деятельности. Но в описании к учебным курсам такой такой деятельности нужно указать форму проведения занятия.</a:t>
            </a:r>
            <a:endParaRPr sz="8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5400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8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966"/>
        </a:solidFill>
      </p:bgPr>
    </p:bg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51"/>
          <p:cNvSpPr txBox="1"/>
          <p:nvPr>
            <p:ph type="ctrTitle"/>
          </p:nvPr>
        </p:nvSpPr>
        <p:spPr>
          <a:xfrm>
            <a:off x="216625" y="348925"/>
            <a:ext cx="8520600" cy="120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44450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42307"/>
              <a:buFont typeface="Arial"/>
              <a:buNone/>
            </a:pPr>
            <a:r>
              <a:rPr b="1" lang="ru" sz="2600">
                <a:latin typeface="Times New Roman"/>
                <a:ea typeface="Times New Roman"/>
                <a:cs typeface="Times New Roman"/>
                <a:sym typeface="Times New Roman"/>
              </a:rPr>
              <a:t>Второй иностранный язык</a:t>
            </a:r>
            <a:endParaRPr b="1" sz="2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4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4" name="Google Shape;314;p51"/>
          <p:cNvSpPr txBox="1"/>
          <p:nvPr/>
        </p:nvSpPr>
        <p:spPr>
          <a:xfrm>
            <a:off x="355575" y="406625"/>
            <a:ext cx="8381700" cy="50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2860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solidFill>
                  <a:schemeClr val="dk1"/>
                </a:solidFill>
              </a:rPr>
              <a:t>·</a:t>
            </a:r>
            <a:r>
              <a:rPr lang="ru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Необязателен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Предметные результаты по учебным предметам «Иностранный язык» и «Второй иностранный язык» детализированы и конкретизированы отдельно;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Конкретизировано содержание речи (приведен список тем для освоения основных видов речевой деятельности)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Каждый вид речевой деятельности детализирован отдельно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Подробно указан перечень предметных и межпредметных навыков, которыми должен обладать ученик в рамках обеих дисциплин (правильно структурировать предложения, уметь вести диалоги разных видов, воспринимать информацию на слух, читать и понимать аутентичные тексты, создавать небольшие письменные высказывания, применять в речи правила словообразования, классифицировать и сравнивать объекты, прогнозировать трудности и преодолевать их при решении коммуникативной задачи и т.п.)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966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700" y="445025"/>
            <a:ext cx="3999900" cy="41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3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Особенности</a:t>
            </a:r>
            <a:endParaRPr b="1" sz="3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3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обучения детей</a:t>
            </a:r>
            <a:endParaRPr b="1" sz="3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3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 ОВЗ</a:t>
            </a:r>
            <a:endParaRPr b="1" sz="3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6"/>
          <p:cNvSpPr txBox="1"/>
          <p:nvPr>
            <p:ph idx="2" type="body"/>
          </p:nvPr>
        </p:nvSpPr>
        <p:spPr>
          <a:xfrm>
            <a:off x="3857625" y="445075"/>
            <a:ext cx="4974600" cy="442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8"/>
              <a:buFont typeface="Arial"/>
              <a:buNone/>
            </a:pPr>
            <a:r>
              <a:rPr lang="ru" sz="2275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ФГОС НОО для детей с ОВЗ</a:t>
            </a:r>
            <a:endParaRPr sz="2275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8"/>
              <a:buFont typeface="Arial"/>
              <a:buNone/>
            </a:pPr>
            <a:r>
              <a:rPr lang="ru" sz="2275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применять нельзя. Адаптированные программы на уровне ООО необходимо разрабатывать на основе ФГОС ООО.</a:t>
            </a:r>
            <a:endParaRPr sz="2275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8"/>
              <a:buFont typeface="Arial"/>
              <a:buNone/>
            </a:pPr>
            <a:r>
              <a:rPr lang="ru" sz="2275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Предусмотрели вариации предметов. Например, для глухих и слабослышащих можно не включать в программу музыку. Для всех детей с ОВЗ вместо физкультуры надо предусмотреть адаптивную физкультуру.</a:t>
            </a:r>
            <a:endParaRPr sz="2275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SzPts val="688"/>
              <a:buNone/>
            </a:pPr>
            <a:r>
              <a:t/>
            </a:r>
            <a:endParaRPr sz="875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966"/>
        </a:solidFill>
      </p:bgPr>
    </p:bg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52"/>
          <p:cNvSpPr txBox="1"/>
          <p:nvPr>
            <p:ph type="ctrTitle"/>
          </p:nvPr>
        </p:nvSpPr>
        <p:spPr>
          <a:xfrm>
            <a:off x="311700" y="414150"/>
            <a:ext cx="8520600" cy="47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317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317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120">
                <a:latin typeface="Times New Roman"/>
                <a:ea typeface="Times New Roman"/>
                <a:cs typeface="Times New Roman"/>
                <a:sym typeface="Times New Roman"/>
              </a:rPr>
              <a:t>Преподавание географии в 5 классе в рамках реализации ФГОС ООО</a:t>
            </a:r>
            <a:endParaRPr sz="212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3170">
                <a:latin typeface="Times New Roman"/>
                <a:ea typeface="Times New Roman"/>
                <a:cs typeface="Times New Roman"/>
                <a:sym typeface="Times New Roman"/>
              </a:rPr>
              <a:t>Структура ПРП по географии</a:t>
            </a:r>
            <a:endParaRPr sz="317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0" name="Google Shape;320;p52"/>
          <p:cNvSpPr txBox="1"/>
          <p:nvPr>
            <p:ph idx="1" type="subTitle"/>
          </p:nvPr>
        </p:nvSpPr>
        <p:spPr>
          <a:xfrm>
            <a:off x="201550" y="892050"/>
            <a:ext cx="8520600" cy="405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	Пояснительная записка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258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Общая характеристика учебного предмета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258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Цели изучения учебного предмета «География»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258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Место учебного предмета в учебном плане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	Содержание учебного предмета «География» (по годам обучения)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258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Курсивом выделен материал, который не является обязательным при изучении и не выносится на промежуточную или итоговую аттестацию по предмету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	Планируемые результаты освоения учебного предмета «География» на уровне ООО: личностные и метапредметные (раскрываются на основе обновленного ФГОС ООО с учетом специфики учебного предмета), предметные (по годам обучения)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	Тематическое планирование (примерные темы и количество часов, отводимое на их изучение; основное программное содержание; основные виды деятельности обучающихся)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258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Порядок изучения тем в пределах одного класса может варьироваться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258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Всего 272 часа, из них 21 час — резервное время: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258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 класс (1 час в неделю, всего 34 часа, 3 часа — резервное время)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258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 класс (1 час в неделю, всего 34 часа, 5 часов — резервное время)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258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 класс (2 часа в неделю, всего 68 часов, 3 часа — резервное время)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258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 класс (2 часа в неделю, всего 68 часов, 6 часов — резервное время)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258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 класс (2 часа в неделю, всего 68 часов, 7 часов — резервное время)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966"/>
        </a:solidFill>
      </p:bgPr>
    </p:bg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5" name="Google Shape;325;p53"/>
          <p:cNvGraphicFramePr/>
          <p:nvPr/>
        </p:nvGraphicFramePr>
        <p:xfrm>
          <a:off x="53300" y="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{9159C1A4-FAC8-4AA5-BDB2-DFF8049D2147}</a:tableStyleId>
              </a:tblPr>
              <a:tblGrid>
                <a:gridCol w="1888200"/>
                <a:gridCol w="2486350"/>
                <a:gridCol w="4716150"/>
              </a:tblGrid>
              <a:tr h="312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ru">
                          <a:solidFill>
                            <a:srgbClr val="FFFFFF"/>
                          </a:solidFill>
                        </a:rPr>
                        <a:t>Раздел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126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B9B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ru">
                          <a:solidFill>
                            <a:srgbClr val="FFFFFF"/>
                          </a:solidFill>
                        </a:rPr>
                        <a:t>Тема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126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B9B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rtl="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>
                          <a:solidFill>
                            <a:srgbClr val="FFFFFF"/>
                          </a:solidFill>
                        </a:rPr>
                        <a:t>Практические работы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126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B9BD3"/>
                    </a:solidFill>
                  </a:tcPr>
                </a:tc>
              </a:tr>
              <a:tr h="554025">
                <a:tc row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5409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РАЗДЕЛ 1. ГЕОГРАФИЧЕСКОЕ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lnSpc>
                          <a:spcPct val="15409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ИЗУЧЕНИЕ ЗЕМЛИ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126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2DEE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409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Введение. География —</a:t>
                      </a:r>
                      <a:endParaRPr b="1"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lnSpc>
                          <a:spcPct val="15409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наука о планете Земля</a:t>
                      </a:r>
                      <a:endParaRPr b="1"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126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2DEE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rtl="0" algn="l">
                        <a:lnSpc>
                          <a:spcPct val="15409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 Организация фенологических наблюдений в природе: планирование, участие в групповой работе, форма систематизации данных.</a:t>
                      </a:r>
                      <a:endParaRPr sz="120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126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2DEED"/>
                    </a:solidFill>
                  </a:tcPr>
                </a:tc>
              </a:tr>
              <a:tr h="578725">
                <a:tc vMerge="1"/>
                <a:tc>
                  <a:txBody>
                    <a:bodyPr/>
                    <a:lstStyle/>
                    <a:p>
                      <a:pPr indent="0" lvl="0" marL="88900" marR="342900" rtl="0" algn="l">
                        <a:lnSpc>
                          <a:spcPct val="9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Тема 1. История географических открытий</a:t>
                      </a:r>
                      <a:endParaRPr b="1"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126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D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660400" rtl="0" algn="l">
                        <a:lnSpc>
                          <a:spcPct val="9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</a:t>
                      </a:r>
                      <a:r>
                        <a:rPr lang="ru" sz="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</a:t>
                      </a: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Обозначение на контурной карте географических объектов, открытых в разные периоды.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88900" marR="1270000" rtl="0" algn="l">
                        <a:lnSpc>
                          <a:spcPct val="9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</a:t>
                      </a:r>
                      <a:r>
                        <a:rPr lang="ru" sz="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     </a:t>
                      </a: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Сравнение карт Эратосфена, Птолемея и современных карт по предложенным учителем вопросам.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126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DF7"/>
                    </a:solidFill>
                  </a:tcPr>
                </a:tc>
              </a:tr>
              <a:tr h="558950">
                <a:tc row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5409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РАЗДЕЛ 2. ИЗОБРАЖЕНИЯ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lnSpc>
                          <a:spcPct val="15409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ЗЕМНОЙ ПОВЕРХНОСТИ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126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2DEE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Тема 1. Планы местности</a:t>
                      </a:r>
                      <a:endParaRPr b="1"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126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2DEED"/>
                    </a:solidFill>
                  </a:tcPr>
                </a:tc>
                <a:tc>
                  <a:txBody>
                    <a:bodyPr/>
                    <a:lstStyle/>
                    <a:p>
                      <a:pPr indent="-177800" lvl="0" marL="266700" rtl="0" algn="l">
                        <a:lnSpc>
                          <a:spcPct val="15409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</a:t>
                      </a:r>
                      <a:r>
                        <a:rPr lang="ru" sz="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</a:t>
                      </a: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Определение направлений и расстояний по плану местности.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177800" lvl="0" marL="266700" rtl="0" algn="l">
                        <a:lnSpc>
                          <a:spcPct val="15409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</a:t>
                      </a:r>
                      <a:r>
                        <a:rPr lang="ru" sz="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</a:t>
                      </a: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Составление описания маршрута по плану местности.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126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2DEED"/>
                    </a:solidFill>
                  </a:tcPr>
                </a:tc>
              </a:tr>
              <a:tr h="391075">
                <a:tc vMerge="1"/>
                <a:tc>
                  <a:txBody>
                    <a:bodyPr/>
                    <a:lstStyle/>
                    <a:p>
                      <a:pPr indent="0" lvl="0" marL="88900" marR="533400" rtl="0" algn="l">
                        <a:lnSpc>
                          <a:spcPct val="9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Тема 2. Географические карты</a:t>
                      </a:r>
                      <a:endParaRPr b="1"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126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D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215900" rtl="0" algn="l">
                        <a:lnSpc>
                          <a:spcPct val="9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 Определение направлений и расстояний по карте полушарий. 2.Определение географических координат объектов и определение объектов по их географическим координатам.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126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DF7"/>
                    </a:solidFill>
                  </a:tcPr>
                </a:tc>
              </a:tr>
              <a:tr h="504650">
                <a:tc>
                  <a:txBody>
                    <a:bodyPr/>
                    <a:lstStyle/>
                    <a:p>
                      <a:pPr indent="0" lvl="0" marL="88900" marR="647700" rtl="0" algn="l">
                        <a:lnSpc>
                          <a:spcPct val="9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РАЗДЕЛ 3. ЗЕМЛЯ — ПЛАНЕТА СОЛНЕЧНОЙ СИСТЕМЫ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126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2DEE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126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2DEE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317500" rtl="0" algn="just">
                        <a:lnSpc>
                          <a:spcPct val="9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 Выявление закономерностей изменения продолжительности дня и высоты Солнца над горизонтом в зависимости от географической широты и времени года на территории России.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126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2DEED"/>
                    </a:solidFill>
                  </a:tcPr>
                </a:tc>
              </a:tr>
              <a:tr h="4305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РАЗДЕЛ 4. ОБОЛОЧКИ ЗЕМЛИ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126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D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4090"/>
                        </a:lnSpc>
                        <a:spcBef>
                          <a:spcPts val="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ru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Тема 1. Литосфера —каменная оболочка Земли</a:t>
                      </a:r>
                      <a:endParaRPr b="1"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126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D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rtl="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 Описание горной системы или равнины по физической карте.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126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DF7"/>
                    </a:solidFill>
                  </a:tcPr>
                </a:tc>
              </a:tr>
              <a:tr h="7071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ЗАКЛЮЧЕНИЕ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126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2DEE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409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Практикум «Сезонные</a:t>
                      </a:r>
                      <a:endParaRPr b="1"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lnSpc>
                          <a:spcPct val="15409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изменения в природе своей местности»</a:t>
                      </a:r>
                      <a:endParaRPr b="1"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126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2DEE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8890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20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 Анализ результатов фенологических наблюдений и наблюдений за погодой.</a:t>
                      </a:r>
                      <a:endParaRPr sz="120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126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2DEE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966"/>
        </a:solidFill>
      </p:bgPr>
    </p:bg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54"/>
          <p:cNvSpPr txBox="1"/>
          <p:nvPr/>
        </p:nvSpPr>
        <p:spPr>
          <a:xfrm>
            <a:off x="1431800" y="275350"/>
            <a:ext cx="6344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54"/>
          <p:cNvSpPr txBox="1"/>
          <p:nvPr/>
        </p:nvSpPr>
        <p:spPr>
          <a:xfrm>
            <a:off x="451575" y="352450"/>
            <a:ext cx="7786800" cy="16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100"/>
              <a:t>Можно ли в 2022 году в 5 классах реализовать новый ФГОС используя старые учебники?</a:t>
            </a:r>
            <a:endParaRPr sz="3100"/>
          </a:p>
        </p:txBody>
      </p:sp>
      <p:sp>
        <p:nvSpPr>
          <p:cNvPr id="332" name="Google Shape;332;p54"/>
          <p:cNvSpPr txBox="1"/>
          <p:nvPr/>
        </p:nvSpPr>
        <p:spPr>
          <a:xfrm>
            <a:off x="710450" y="1850325"/>
            <a:ext cx="7786800" cy="36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период перехода на обновлённые ФГОС-2021*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	могут быть использованы любые учебно- методические комплекты, включённые в федеральный перечень учебников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	особое внимание должно быть уделено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изменению методики преподавания учебных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предметов при одновременном использовании дополнительных учебных, дидактических материалов, ориентированных на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формирование предметных, метапредметных и личностных результатов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*Письмо Министерства просвещения от 11.11.2021 № 03-1899 «Об обеспечении учебными изданиями (учебниками и учебными пособиями) обучающихся в 2022/23 учебном году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966"/>
        </a:solidFill>
      </p:bgPr>
    </p:bg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55"/>
          <p:cNvSpPr txBox="1"/>
          <p:nvPr/>
        </p:nvSpPr>
        <p:spPr>
          <a:xfrm>
            <a:off x="403200" y="132150"/>
            <a:ext cx="83376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100"/>
              <a:t>Особенности методического аппарата “Полярная звезда” 5-6 класс</a:t>
            </a:r>
            <a:endParaRPr sz="3100"/>
          </a:p>
        </p:txBody>
      </p:sp>
      <p:pic>
        <p:nvPicPr>
          <p:cNvPr id="338" name="Google Shape;338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1025" y="1214375"/>
            <a:ext cx="5477679" cy="3567449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55"/>
          <p:cNvSpPr txBox="1"/>
          <p:nvPr/>
        </p:nvSpPr>
        <p:spPr>
          <a:xfrm>
            <a:off x="0" y="2226725"/>
            <a:ext cx="30000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«Лёгкий экзамен» –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маршрут изучения темы,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проложенный от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«Полярной звезды» в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верхнем углу страницы с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остановками в главных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точках.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Зелёный фон –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напоминания и указания,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облегчающие учебную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деятельность.</a:t>
            </a:r>
            <a:endParaRPr/>
          </a:p>
        </p:txBody>
      </p:sp>
      <p:sp>
        <p:nvSpPr>
          <p:cNvPr id="340" name="Google Shape;340;p55"/>
          <p:cNvSpPr txBox="1"/>
          <p:nvPr/>
        </p:nvSpPr>
        <p:spPr>
          <a:xfrm>
            <a:off x="6498225" y="168512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Голубой фон – определения.</a:t>
            </a:r>
            <a:endParaRPr/>
          </a:p>
        </p:txBody>
      </p:sp>
      <p:sp>
        <p:nvSpPr>
          <p:cNvPr id="341" name="Google Shape;341;p55"/>
          <p:cNvSpPr txBox="1"/>
          <p:nvPr/>
        </p:nvSpPr>
        <p:spPr>
          <a:xfrm>
            <a:off x="6641425" y="2085325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Жёлтый фон –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главные мысли.</a:t>
            </a:r>
            <a:endParaRPr/>
          </a:p>
        </p:txBody>
      </p:sp>
      <p:sp>
        <p:nvSpPr>
          <p:cNvPr id="342" name="Google Shape;342;p55"/>
          <p:cNvSpPr txBox="1"/>
          <p:nvPr/>
        </p:nvSpPr>
        <p:spPr>
          <a:xfrm>
            <a:off x="6575300" y="3227075"/>
            <a:ext cx="3000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Розовый фон –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выводы в конце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разделов параграфа.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966"/>
        </a:solidFill>
      </p:bgPr>
    </p:bg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56"/>
          <p:cNvSpPr txBox="1"/>
          <p:nvPr/>
        </p:nvSpPr>
        <p:spPr>
          <a:xfrm>
            <a:off x="403200" y="115300"/>
            <a:ext cx="8337600" cy="48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❖"/>
            </a:pPr>
            <a:r>
              <a:rPr lang="ru" sz="1700"/>
              <a:t>выбирать источники географической информации, необходимые для изучения истории географических открытий и важнейших географических исследований современности.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❖"/>
            </a:pPr>
            <a:r>
              <a:rPr lang="ru" sz="1700"/>
              <a:t>интегрировать и интерпретировать информацию о путешествиях и географических исследованиях Земли, представленную в одном или нескольких источниках.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❖"/>
            </a:pPr>
            <a:r>
              <a:rPr lang="ru" sz="1700"/>
              <a:t>находить в различных источниках информации включая интернет ресурсы) факты, позволяющие оценить вклад российских путешественников и исследователей в развитии знаний о Земле.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❖"/>
            </a:pPr>
            <a:r>
              <a:rPr lang="ru" sz="1700"/>
              <a:t>определять направления, расстояния по плану местности и по географическим картам,географические координаты по географическим картам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❖"/>
            </a:pPr>
            <a:r>
              <a:rPr lang="ru" sz="1700"/>
              <a:t>объяснять причины смены дня и ночи и времён года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❖"/>
            </a:pPr>
            <a:r>
              <a:rPr lang="ru" sz="1700"/>
              <a:t>различать понятия “земная кора”, “ядро” , “мантия”; “минерал” и “горная порода”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❖"/>
            </a:pPr>
            <a:r>
              <a:rPr lang="ru" sz="1700"/>
              <a:t>различать понятия “материковая” и “океаническая” земная кора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❖"/>
            </a:pPr>
            <a:r>
              <a:rPr lang="ru" sz="1700"/>
              <a:t>классифицировать формы рельефа суши по высоте и по внешнему облику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❖"/>
            </a:pPr>
            <a:r>
              <a:rPr lang="ru" sz="1700"/>
              <a:t>различать горы и равнины</a:t>
            </a:r>
            <a:endParaRPr sz="1700"/>
          </a:p>
        </p:txBody>
      </p:sp>
      <p:sp>
        <p:nvSpPr>
          <p:cNvPr id="348" name="Google Shape;348;p56"/>
          <p:cNvSpPr txBox="1"/>
          <p:nvPr/>
        </p:nvSpPr>
        <p:spPr>
          <a:xfrm>
            <a:off x="2301900" y="561700"/>
            <a:ext cx="21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966"/>
        </a:solidFill>
      </p:bgPr>
    </p:bg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57"/>
          <p:cNvSpPr txBox="1"/>
          <p:nvPr>
            <p:ph type="ctrTitle"/>
          </p:nvPr>
        </p:nvSpPr>
        <p:spPr>
          <a:xfrm>
            <a:off x="1288125" y="0"/>
            <a:ext cx="60420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170">
                <a:latin typeface="Times New Roman"/>
                <a:ea typeface="Times New Roman"/>
                <a:cs typeface="Times New Roman"/>
                <a:sym typeface="Times New Roman"/>
              </a:rPr>
              <a:t>Требования к структуре программы начального общего образования</a:t>
            </a:r>
            <a:endParaRPr sz="217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4" name="Google Shape;354;p57"/>
          <p:cNvSpPr txBox="1"/>
          <p:nvPr>
            <p:ph idx="1" type="subTitle"/>
          </p:nvPr>
        </p:nvSpPr>
        <p:spPr>
          <a:xfrm>
            <a:off x="96275" y="673875"/>
            <a:ext cx="8939100" cy="446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ru" sz="233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24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ru" sz="297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Рабочие программы рабочих предметов, учебных курсов (в том числе внеурочная деятельность), учебных модулей должны включать:</a:t>
            </a:r>
            <a:endParaRPr sz="2979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79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97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СОДЕРЖАНИЕ учебного предмета, учебного курса (в том числе внеурочной деятельности), учебного модуля;</a:t>
            </a:r>
            <a:endParaRPr sz="2979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79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97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ПЛАНИРУЕМЫЕ РЕЗУЛЬТАТА с указанием акакдемических часов, отводимых на освоение каждой темы учебного предмета, </a:t>
            </a:r>
            <a:r>
              <a:rPr lang="ru" sz="297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учебного курса (в том числе внеурочной деятельности), учебного модуля;</a:t>
            </a:r>
            <a:endParaRPr sz="2979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79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97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ТЕМАТИЧЕСКОЕ ПЛАНИРОВАНИЕ с указанием тематических часов, отводимых на освоение каждой темы учебного предмета, учебного курса (в том числе внеурочной деятельности), учебного модуля и возможность использования по этой теме электронных (цифровых) образовательных ресурсов *</a:t>
            </a:r>
            <a:endParaRPr sz="2979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19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1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endParaRPr sz="2019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1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*учебно-методические материалы (мультимедийные программы, электронные учебники и задачники, электронные библиотеки, виртуальные лаборатории, игровые программы, коллекции цифровых образовательных ресурсов), используемые для обучения и воспитания различных групп пользователей, представленные в электронном (цифровом) виде и реализующие дидактические возможности ИКТ, содержание которых соответствует законодательству в образовании. </a:t>
            </a:r>
            <a:endParaRPr sz="2019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966"/>
        </a:solidFill>
      </p:bgPr>
    </p:bg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8"/>
          <p:cNvSpPr txBox="1"/>
          <p:nvPr>
            <p:ph type="ctrTitle"/>
          </p:nvPr>
        </p:nvSpPr>
        <p:spPr>
          <a:xfrm>
            <a:off x="1744850" y="75850"/>
            <a:ext cx="5917500" cy="66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latin typeface="Times New Roman"/>
                <a:ea typeface="Times New Roman"/>
                <a:cs typeface="Times New Roman"/>
                <a:sym typeface="Times New Roman"/>
              </a:rPr>
              <a:t>Перечень доступных и используемых электронных образовательных ресурсов (ЭОР)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0" name="Google Shape;360;p58"/>
          <p:cNvSpPr txBox="1"/>
          <p:nvPr>
            <p:ph idx="1" type="subTitle"/>
          </p:nvPr>
        </p:nvSpPr>
        <p:spPr>
          <a:xfrm>
            <a:off x="91025" y="925425"/>
            <a:ext cx="8815200" cy="42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2992"/>
              <a:buFont typeface="Arial"/>
              <a:buNone/>
            </a:pPr>
            <a:r>
              <a:rPr lang="ru" sz="2075">
                <a:solidFill>
                  <a:schemeClr val="dk1"/>
                </a:solidFill>
              </a:rPr>
              <a:t>· </a:t>
            </a:r>
            <a:r>
              <a:rPr lang="ru" sz="2075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Единое окно доступа к образовательным ресурсам </a:t>
            </a:r>
            <a:r>
              <a:rPr lang="ru" sz="2075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http://window.edu.ru/</a:t>
            </a:r>
            <a:endParaRPr sz="2075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2992"/>
              <a:buFont typeface="Arial"/>
              <a:buNone/>
            </a:pPr>
            <a:r>
              <a:rPr lang="ru" sz="2075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· Министерство образования и науки РФ ФГАУ «ФИРО»</a:t>
            </a:r>
            <a:r>
              <a:rPr lang="ru" sz="2075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http://www.firo.ru/</a:t>
            </a:r>
            <a:endParaRPr sz="2075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2992"/>
              <a:buFont typeface="Arial"/>
              <a:buNone/>
            </a:pPr>
            <a:r>
              <a:rPr lang="ru" sz="2075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· Портал ―Всеобуч‖- справочно-информационный образовательный сайт,</a:t>
            </a:r>
            <a:endParaRPr sz="2075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2992"/>
              <a:buFont typeface="Arial"/>
              <a:buNone/>
            </a:pPr>
            <a:r>
              <a:rPr lang="ru" sz="2075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единое окно доступа к образовательным ресурсам –</a:t>
            </a:r>
            <a:r>
              <a:rPr lang="ru" sz="2075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http://www.edu-all.ru/</a:t>
            </a:r>
            <a:endParaRPr sz="2075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2992"/>
              <a:buFont typeface="Arial"/>
              <a:buNone/>
            </a:pPr>
            <a:r>
              <a:rPr lang="ru" sz="2075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· Cайт Информика </a:t>
            </a:r>
            <a:r>
              <a:rPr lang="ru" sz="2075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www.informika.ru</a:t>
            </a:r>
            <a:endParaRPr sz="2075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2992"/>
              <a:buFont typeface="Arial"/>
              <a:buNone/>
            </a:pPr>
            <a:r>
              <a:rPr lang="ru" sz="2075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· Российское образование. Федеральный портал. </a:t>
            </a:r>
            <a:r>
              <a:rPr lang="ru" sz="2075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http://www.edu.ru/</a:t>
            </a:r>
            <a:endParaRPr sz="2075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2992"/>
              <a:buFont typeface="Arial"/>
              <a:buNone/>
            </a:pPr>
            <a:r>
              <a:rPr lang="ru" sz="2075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· Российский общеобразовательный портал http</a:t>
            </a:r>
            <a:r>
              <a:rPr lang="ru" sz="2075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://school.edu.ru/</a:t>
            </a:r>
            <a:endParaRPr sz="2075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2992"/>
              <a:buFont typeface="Arial"/>
              <a:buNone/>
            </a:pPr>
            <a:r>
              <a:rPr lang="ru" sz="2075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· «Все для поступающих» - </a:t>
            </a:r>
            <a:r>
              <a:rPr lang="ru" sz="2075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http://www.edunews.ru/</a:t>
            </a:r>
            <a:endParaRPr sz="2075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2992"/>
              <a:buFont typeface="Arial"/>
              <a:buNone/>
            </a:pPr>
            <a:r>
              <a:rPr lang="ru" sz="2075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· Федеральный институт педагогических измерений –</a:t>
            </a:r>
            <a:r>
              <a:rPr lang="ru" sz="2075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www.fipi.ru</a:t>
            </a:r>
            <a:endParaRPr sz="2075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2992"/>
              <a:buFont typeface="Arial"/>
              <a:buNone/>
            </a:pPr>
            <a:r>
              <a:rPr lang="ru" sz="2075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· Естественно-научный образовательный портал http</a:t>
            </a:r>
            <a:r>
              <a:rPr lang="ru" sz="2075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://www.en.edu.ru/</a:t>
            </a:r>
            <a:endParaRPr sz="2075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2992"/>
              <a:buFont typeface="Arial"/>
              <a:buNone/>
            </a:pPr>
            <a:r>
              <a:rPr lang="ru" sz="2075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· Федеральный правовой портал "Юридическая Россия" </a:t>
            </a:r>
            <a:r>
              <a:rPr lang="ru" sz="2075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http://www.law.edu.ru/</a:t>
            </a:r>
            <a:endParaRPr sz="2075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2992"/>
              <a:buFont typeface="Arial"/>
              <a:buNone/>
            </a:pPr>
            <a:r>
              <a:rPr lang="ru" sz="2075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· Образовательный портал "Русский язык" </a:t>
            </a:r>
            <a:r>
              <a:rPr lang="ru" sz="2075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http://ruslang.edu.ru/</a:t>
            </a:r>
            <a:endParaRPr sz="2075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2992"/>
              <a:buFont typeface="Arial"/>
              <a:buNone/>
            </a:pPr>
            <a:r>
              <a:rPr lang="ru" sz="2075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· Российский портал открытого образования </a:t>
            </a:r>
            <a:r>
              <a:rPr lang="ru" sz="2075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http://www.openet.edu.ru/</a:t>
            </a:r>
            <a:endParaRPr sz="2075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2992"/>
              <a:buFont typeface="Arial"/>
              <a:buNone/>
            </a:pPr>
            <a:r>
              <a:rPr lang="ru" sz="2075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· Сетевые образовательные сообщества Открытый класс </a:t>
            </a:r>
            <a:r>
              <a:rPr lang="ru" sz="2075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http://www.openclass.ru</a:t>
            </a:r>
            <a:endParaRPr sz="2075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2992"/>
              <a:buFont typeface="Arial"/>
              <a:buNone/>
            </a:pPr>
            <a:r>
              <a:rPr lang="ru" sz="2075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· Обучение для будущего Дистанционный курс </a:t>
            </a:r>
            <a:r>
              <a:rPr lang="ru" sz="2075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http://teachonline.intel.com/ru</a:t>
            </a:r>
            <a:endParaRPr sz="2075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2992"/>
              <a:buFont typeface="Arial"/>
              <a:buNone/>
            </a:pPr>
            <a:r>
              <a:rPr lang="ru" sz="2075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· Обучение для будущего </a:t>
            </a:r>
            <a:r>
              <a:rPr lang="ru" sz="2075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http://www.iteach.ru/</a:t>
            </a:r>
            <a:endParaRPr sz="2075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2992"/>
              <a:buFont typeface="Arial"/>
              <a:buNone/>
            </a:pPr>
            <a:r>
              <a:rPr lang="ru" sz="2075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· Российский детский Интернет Фестиваль «Умник» </a:t>
            </a:r>
            <a:r>
              <a:rPr lang="ru" sz="2075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http://www.childfest.ru/</a:t>
            </a:r>
            <a:endParaRPr sz="2075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966"/>
        </a:solidFill>
      </p:bgPr>
    </p:bg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59"/>
          <p:cNvSpPr txBox="1"/>
          <p:nvPr/>
        </p:nvSpPr>
        <p:spPr>
          <a:xfrm>
            <a:off x="733175" y="879800"/>
            <a:ext cx="77829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Проектирование учебного занятия с учетом обновленного ФГОС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966"/>
        </a:solidFill>
      </p:bgPr>
    </p:bg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60"/>
          <p:cNvSpPr txBox="1"/>
          <p:nvPr/>
        </p:nvSpPr>
        <p:spPr>
          <a:xfrm>
            <a:off x="0" y="0"/>
            <a:ext cx="8855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Основные проектируемые компоненты современного УЗ</a:t>
            </a:r>
            <a:endParaRPr sz="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1" name="Google Shape;371;p60"/>
          <p:cNvSpPr txBox="1"/>
          <p:nvPr/>
        </p:nvSpPr>
        <p:spPr>
          <a:xfrm>
            <a:off x="444250" y="789800"/>
            <a:ext cx="8243400" cy="3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ru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1.Определение цели.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ru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2.Отбор содержания.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ru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3.Проектирование учебных задач, заданий.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ru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4.Выбор форм организации учебной деятельности на всех этапах учебного занятия.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966"/>
        </a:solidFill>
      </p:bgPr>
    </p:bg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61"/>
          <p:cNvSpPr txBox="1"/>
          <p:nvPr/>
        </p:nvSpPr>
        <p:spPr>
          <a:xfrm>
            <a:off x="0" y="0"/>
            <a:ext cx="9144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Целеполагание</a:t>
            </a:r>
            <a:endParaRPr sz="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7" name="Google Shape;377;p61"/>
          <p:cNvSpPr txBox="1"/>
          <p:nvPr/>
        </p:nvSpPr>
        <p:spPr>
          <a:xfrm>
            <a:off x="483750" y="868775"/>
            <a:ext cx="8322300" cy="36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34290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" sz="2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Цель учебного занятия проектируется в контексте:</a:t>
            </a:r>
            <a:endParaRPr sz="2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34290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" sz="2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	1) целей изучения конкретного учебного предмета;</a:t>
            </a:r>
            <a:endParaRPr sz="2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34290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" sz="2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	2) планируемых результатов освоения учебного предмета.</a:t>
            </a:r>
            <a:endParaRPr sz="2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	</a:t>
            </a:r>
            <a:endParaRPr sz="2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Цель должна стать </a:t>
            </a:r>
            <a:r>
              <a:rPr b="1" lang="ru" sz="2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операционализируемой</a:t>
            </a:r>
            <a:r>
              <a:rPr lang="ru" sz="2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9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966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ru" sz="3770">
                <a:latin typeface="Times New Roman"/>
                <a:ea typeface="Times New Roman"/>
                <a:cs typeface="Times New Roman"/>
                <a:sym typeface="Times New Roman"/>
              </a:rPr>
              <a:t>Требования к пояснительной записке</a:t>
            </a:r>
            <a:endParaRPr b="1" sz="377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5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Было</a:t>
            </a:r>
            <a:endParaRPr sz="25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Содержание</a:t>
            </a:r>
            <a:endParaRPr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пояснительной</a:t>
            </a:r>
            <a:endParaRPr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записки было</a:t>
            </a:r>
            <a:endParaRPr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разным для НОО и ООО.</a:t>
            </a:r>
            <a:endParaRPr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rPr lang="ru" sz="2065">
                <a:solidFill>
                  <a:srgbClr val="6AA8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Стало</a:t>
            </a:r>
            <a:endParaRPr sz="2065">
              <a:solidFill>
                <a:srgbClr val="6AA84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rPr lang="ru" sz="2065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Теперь содержание пояснительной</a:t>
            </a:r>
            <a:endParaRPr sz="2065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rPr lang="ru" sz="2065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записки одинаковое.</a:t>
            </a:r>
            <a:endParaRPr sz="2065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rPr lang="ru" sz="2065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 НОО и ООО надо </a:t>
            </a:r>
            <a:endParaRPr sz="2065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rPr lang="ru" sz="2065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прописать механизмы реализации программы.</a:t>
            </a:r>
            <a:endParaRPr sz="2065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665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966"/>
        </a:solidFill>
      </p:bgPr>
    </p:bg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62"/>
          <p:cNvSpPr txBox="1"/>
          <p:nvPr>
            <p:ph type="ctrTitle"/>
          </p:nvPr>
        </p:nvSpPr>
        <p:spPr>
          <a:xfrm>
            <a:off x="311700" y="256675"/>
            <a:ext cx="8520600" cy="71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ru" sz="3488">
                <a:latin typeface="Times New Roman"/>
                <a:ea typeface="Times New Roman"/>
                <a:cs typeface="Times New Roman"/>
                <a:sym typeface="Times New Roman"/>
              </a:rPr>
              <a:t>Целеполагание</a:t>
            </a:r>
            <a:endParaRPr sz="3488"/>
          </a:p>
        </p:txBody>
      </p:sp>
      <p:sp>
        <p:nvSpPr>
          <p:cNvPr id="383" name="Google Shape;383;p62"/>
          <p:cNvSpPr txBox="1"/>
          <p:nvPr>
            <p:ph idx="1" type="subTitle"/>
          </p:nvPr>
        </p:nvSpPr>
        <p:spPr>
          <a:xfrm>
            <a:off x="311700" y="1273525"/>
            <a:ext cx="8520600" cy="343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34290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lang="ru" sz="3200">
                <a:solidFill>
                  <a:schemeClr val="dk1"/>
                </a:solidFill>
              </a:rPr>
              <a:t> </a:t>
            </a:r>
            <a:r>
              <a:rPr lang="ru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Предметные результаты обучения планируются в соответствии: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34290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lang="ru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	- с содержанием раздела примерной рабочей программы: «Предметные результаты»;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34290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lang="ru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	- с предметным содержанием учебного занятия.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966"/>
        </a:solidFill>
      </p:bgPr>
    </p:bg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63"/>
          <p:cNvSpPr txBox="1"/>
          <p:nvPr>
            <p:ph type="ctrTitle"/>
          </p:nvPr>
        </p:nvSpPr>
        <p:spPr>
          <a:xfrm>
            <a:off x="311700" y="81750"/>
            <a:ext cx="8520600" cy="40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ct val="38076"/>
              <a:buNone/>
            </a:pPr>
            <a:r>
              <a:rPr b="1" lang="ru" sz="2600">
                <a:latin typeface="Times New Roman"/>
                <a:ea typeface="Times New Roman"/>
                <a:cs typeface="Times New Roman"/>
                <a:sym typeface="Times New Roman"/>
              </a:rPr>
              <a:t>Предметные результаты</a:t>
            </a:r>
            <a:endParaRPr sz="368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9" name="Google Shape;389;p63"/>
          <p:cNvSpPr txBox="1"/>
          <p:nvPr>
            <p:ph idx="1" type="subTitle"/>
          </p:nvPr>
        </p:nvSpPr>
        <p:spPr>
          <a:xfrm>
            <a:off x="145575" y="661450"/>
            <a:ext cx="8904000" cy="434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390" name="Google Shape;390;p63"/>
          <p:cNvGraphicFramePr/>
          <p:nvPr/>
        </p:nvGraphicFramePr>
        <p:xfrm>
          <a:off x="145575" y="48644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{90674544-8920-40FD-87B2-A44232501495}</a:tableStyleId>
              </a:tblPr>
              <a:tblGrid>
                <a:gridCol w="2776275"/>
                <a:gridCol w="6127725"/>
              </a:tblGrid>
              <a:tr h="466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9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Действующий ФГОС</a:t>
                      </a:r>
                      <a:endParaRPr b="1" sz="19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9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Обновленный ФГОС</a:t>
                      </a:r>
                      <a:endParaRPr b="1" sz="19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11245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9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Формирование системы научных знаний.</a:t>
                      </a:r>
                      <a:endParaRPr b="1" sz="19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9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Характеризовать биологию как науку о живой природе; называть признаки живого, сравнивать живое и неживое.</a:t>
                      </a:r>
                      <a:endParaRPr b="1" sz="19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2939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9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Формирование представлений о значении биологических наук.</a:t>
                      </a:r>
                      <a:endParaRPr b="1" sz="19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9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Применять биологические термины и понятия (в том числе: живые тела, биология, экология, цитология, анатомия, физиология, биологическая систематика, клетка, ткань, орган, система органов, организм, движение, питание, фотосинтез, дыхание, выделение, раздражимость, рост, размножение, развитие, среда обитания, природное сообщество) в соответствии с поставленной задачей.</a:t>
                      </a:r>
                      <a:endParaRPr b="1" sz="19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966"/>
        </a:solidFill>
      </p:bgPr>
    </p:bg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64"/>
          <p:cNvSpPr txBox="1"/>
          <p:nvPr>
            <p:ph type="ctrTitle"/>
          </p:nvPr>
        </p:nvSpPr>
        <p:spPr>
          <a:xfrm>
            <a:off x="311700" y="316525"/>
            <a:ext cx="8520600" cy="504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555"/>
              <a:buFont typeface="Arial"/>
              <a:buNone/>
            </a:pPr>
            <a:r>
              <a:rPr b="1" lang="ru" sz="3600">
                <a:latin typeface="Times New Roman"/>
                <a:ea typeface="Times New Roman"/>
                <a:cs typeface="Times New Roman"/>
                <a:sym typeface="Times New Roman"/>
              </a:rPr>
              <a:t>Целеполагание</a:t>
            </a:r>
            <a:endParaRPr/>
          </a:p>
        </p:txBody>
      </p:sp>
      <p:sp>
        <p:nvSpPr>
          <p:cNvPr id="396" name="Google Shape;396;p64"/>
          <p:cNvSpPr txBox="1"/>
          <p:nvPr>
            <p:ph idx="1" type="subTitle"/>
          </p:nvPr>
        </p:nvSpPr>
        <p:spPr>
          <a:xfrm>
            <a:off x="173225" y="964650"/>
            <a:ext cx="8659200" cy="366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34290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lang="ru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Метапредметные результаты обучения включают в себя: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34290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lang="ru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	- универсальные познавательные действия (базовые логические действия, базовые исследовательские действия);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34290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lang="ru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	- универсальные коммуникативные действия;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34290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lang="ru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	- универсальные регулятивные действия.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34290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lang="ru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	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34290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lang="ru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Направлены на формирование компетенций XXI века – 4 «К».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342900" rtl="0" algn="just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lang="ru" sz="3000">
                <a:solidFill>
                  <a:schemeClr val="dk1"/>
                </a:solidFill>
              </a:rPr>
              <a:t>                </a:t>
            </a:r>
            <a:endParaRPr sz="3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966"/>
        </a:solidFill>
      </p:bgPr>
    </p:bg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65"/>
          <p:cNvSpPr txBox="1"/>
          <p:nvPr>
            <p:ph type="ctrTitle"/>
          </p:nvPr>
        </p:nvSpPr>
        <p:spPr>
          <a:xfrm>
            <a:off x="311700" y="247275"/>
            <a:ext cx="8520600" cy="63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ru" sz="3160">
                <a:latin typeface="Times New Roman"/>
                <a:ea typeface="Times New Roman"/>
                <a:cs typeface="Times New Roman"/>
                <a:sym typeface="Times New Roman"/>
              </a:rPr>
              <a:t>СОДЕРЖАНИЕ</a:t>
            </a:r>
            <a:endParaRPr sz="388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2" name="Google Shape;402;p65"/>
          <p:cNvSpPr txBox="1"/>
          <p:nvPr>
            <p:ph idx="1" type="subTitle"/>
          </p:nvPr>
        </p:nvSpPr>
        <p:spPr>
          <a:xfrm>
            <a:off x="311700" y="959450"/>
            <a:ext cx="8520600" cy="371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0" lvl="0" marL="34290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lang="ru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Отбор содержания учебного занятия происходит на основании разделов примерной рабочей программы: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34290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lang="ru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	1. Содержание учебного предмета.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34290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lang="ru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	2. Предметные результаты освоения программы.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34290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lang="ru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	3. Тематическое планирование.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34290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lang="ru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	Конструктор рабочих программ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	</a:t>
            </a:r>
            <a:r>
              <a:rPr lang="ru" sz="32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https://edsoo.ru/constructor</a:t>
            </a:r>
            <a:r>
              <a:rPr lang="ru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966"/>
        </a:solidFill>
      </p:bgPr>
    </p:bg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66"/>
          <p:cNvSpPr txBox="1"/>
          <p:nvPr>
            <p:ph type="ctrTitle"/>
          </p:nvPr>
        </p:nvSpPr>
        <p:spPr>
          <a:xfrm>
            <a:off x="311700" y="295600"/>
            <a:ext cx="8520600" cy="47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ru" sz="2860">
                <a:latin typeface="Times New Roman"/>
                <a:ea typeface="Times New Roman"/>
                <a:cs typeface="Times New Roman"/>
                <a:sym typeface="Times New Roman"/>
              </a:rPr>
              <a:t>УЧЕБНЫЕ ЗАДАЧИ (ЗАДАНИЯ)</a:t>
            </a:r>
            <a:endParaRPr sz="358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8" name="Google Shape;408;p66"/>
          <p:cNvSpPr txBox="1"/>
          <p:nvPr>
            <p:ph idx="1" type="subTitle"/>
          </p:nvPr>
        </p:nvSpPr>
        <p:spPr>
          <a:xfrm>
            <a:off x="311700" y="857250"/>
            <a:ext cx="8520600" cy="396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342900" rtl="0" algn="just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lang="ru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Примеры формулировок учебных заданий:</a:t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342900" rtl="0" algn="just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lang="ru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	- выявите существенные признаки объектов (явлений);</a:t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342900" rtl="0" algn="just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lang="ru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	- охарактеризуйте существенные признаки объектов (явлений);</a:t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342900" rtl="0" algn="just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lang="ru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- установите основание для обобщения и сравнения;</a:t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342900" rtl="0" algn="just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lang="ru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- выявите закономерности и противоречия в фактах, данных и наблюдениях;</a:t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342900" rtl="0" algn="just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lang="ru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- выявите дефициты информации, необходимой для решения поставленной задачи;</a:t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	- выявите причинно-следственные связи…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966"/>
        </a:solidFill>
      </p:bgPr>
    </p:bg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6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ru">
                <a:latin typeface="Times New Roman"/>
                <a:ea typeface="Times New Roman"/>
                <a:cs typeface="Times New Roman"/>
                <a:sym typeface="Times New Roman"/>
              </a:rPr>
              <a:t>УЧЕБНЫЕ ЗАДАЧИ (ЗАДАНИЯ)</a:t>
            </a:r>
            <a:endParaRPr sz="172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4" name="Google Shape;414;p6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10000"/>
          </a:bodyPr>
          <a:lstStyle/>
          <a:p>
            <a:pPr indent="0" lvl="0" marL="342900" rtl="0" algn="ctr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b="1" lang="ru" sz="3000">
                <a:solidFill>
                  <a:schemeClr val="dk1"/>
                </a:solidFill>
              </a:rPr>
              <a:t>Практическая задача</a:t>
            </a:r>
            <a:endParaRPr b="1" sz="3000">
              <a:solidFill>
                <a:schemeClr val="dk1"/>
              </a:solidFill>
            </a:endParaRPr>
          </a:p>
          <a:p>
            <a:pPr indent="0" lvl="0" marL="342900" rtl="0" algn="just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42307"/>
              <a:buFont typeface="Arial"/>
              <a:buNone/>
            </a:pPr>
            <a:r>
              <a:rPr lang="ru" sz="2600">
                <a:solidFill>
                  <a:schemeClr val="dk1"/>
                </a:solidFill>
              </a:rPr>
              <a:t>    	</a:t>
            </a:r>
            <a:r>
              <a:rPr lang="ru" sz="3000">
                <a:solidFill>
                  <a:schemeClr val="dk1"/>
                </a:solidFill>
              </a:rPr>
              <a:t>У Пети 10 руб., у Васи 15 руб. Сколько всего денег у мальчиков?  	</a:t>
            </a:r>
            <a:endParaRPr sz="3000">
              <a:solidFill>
                <a:schemeClr val="dk1"/>
              </a:solidFill>
            </a:endParaRPr>
          </a:p>
          <a:p>
            <a:pPr indent="0" lvl="0" marL="342900" rtl="0" algn="just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lang="ru" sz="3000">
                <a:solidFill>
                  <a:schemeClr val="dk1"/>
                </a:solidFill>
              </a:rPr>
              <a:t>       	Слово «всего» – прямое указание на ход решения, то есть ограничение поиска.</a:t>
            </a:r>
            <a:endParaRPr sz="3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6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342900" rtl="0" algn="ctr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b="1" lang="ru" sz="3000">
                <a:solidFill>
                  <a:schemeClr val="dk1"/>
                </a:solidFill>
              </a:rPr>
              <a:t>Учебная задача</a:t>
            </a:r>
            <a:endParaRPr b="1" sz="3000">
              <a:solidFill>
                <a:schemeClr val="dk1"/>
              </a:solidFill>
            </a:endParaRPr>
          </a:p>
          <a:p>
            <a:pPr indent="0" lvl="0" marL="342900" rtl="0" algn="just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lang="ru" sz="3000">
                <a:solidFill>
                  <a:schemeClr val="dk1"/>
                </a:solidFill>
              </a:rPr>
              <a:t>      	Хватит ли мальчикам денег, чтобы купить рыболовные крючки за 26 руб.?</a:t>
            </a:r>
            <a:endParaRPr sz="3000">
              <a:solidFill>
                <a:schemeClr val="dk1"/>
              </a:solidFill>
            </a:endParaRPr>
          </a:p>
          <a:p>
            <a:pPr indent="0" lvl="0" marL="342900" rtl="0" algn="just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lang="ru" sz="3000">
                <a:solidFill>
                  <a:schemeClr val="dk1"/>
                </a:solidFill>
              </a:rPr>
              <a:t>     	В данном случае нет ограничений для поиска, нет прямого указания на ход решения.</a:t>
            </a:r>
            <a:endParaRPr sz="3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966"/>
        </a:solidFill>
      </p:bgPr>
    </p:bg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8"/>
          <p:cNvSpPr txBox="1"/>
          <p:nvPr>
            <p:ph type="ctrTitle"/>
          </p:nvPr>
        </p:nvSpPr>
        <p:spPr>
          <a:xfrm>
            <a:off x="311700" y="236475"/>
            <a:ext cx="8520600" cy="51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68"/>
          <p:cNvSpPr txBox="1"/>
          <p:nvPr>
            <p:ph idx="1" type="subTitle"/>
          </p:nvPr>
        </p:nvSpPr>
        <p:spPr>
          <a:xfrm>
            <a:off x="311700" y="313350"/>
            <a:ext cx="8520600" cy="43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rPr b="1" lang="ru" sz="2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УЧЕБНЫЕ ЗАДАЧИ (ЗАДАНИЯ)</a:t>
            </a:r>
            <a:endParaRPr sz="213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22" name="Google Shape;422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075" y="1200150"/>
            <a:ext cx="8749850" cy="273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966"/>
        </a:solidFill>
      </p:bgPr>
    </p:bg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69"/>
          <p:cNvSpPr txBox="1"/>
          <p:nvPr>
            <p:ph type="ctrTitle"/>
          </p:nvPr>
        </p:nvSpPr>
        <p:spPr>
          <a:xfrm>
            <a:off x="311700" y="197450"/>
            <a:ext cx="8520600" cy="49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ru" sz="3160">
                <a:latin typeface="Times New Roman"/>
                <a:ea typeface="Times New Roman"/>
                <a:cs typeface="Times New Roman"/>
                <a:sym typeface="Times New Roman"/>
              </a:rPr>
              <a:t>ФОРМЫ ОРГАНИЗАЦИИ УД</a:t>
            </a:r>
            <a:endParaRPr sz="388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8" name="Google Shape;428;p69"/>
          <p:cNvSpPr txBox="1"/>
          <p:nvPr>
            <p:ph idx="1" type="subTitle"/>
          </p:nvPr>
        </p:nvSpPr>
        <p:spPr>
          <a:xfrm>
            <a:off x="72775" y="545900"/>
            <a:ext cx="8988900" cy="441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AutoNum type="arabicPeriod"/>
            </a:pPr>
            <a:r>
              <a:rPr lang="ru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Индивидуальная работа – самостоятельная работа учащихся по выполнению учебных заданий.</a:t>
            </a:r>
            <a:endParaRPr sz="2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37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AutoNum type="arabicPeriod"/>
            </a:pPr>
            <a:r>
              <a:rPr lang="ru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Фронтальная – работа со всеми учащимися класса (беседа, обсуждение, диктант … ).</a:t>
            </a:r>
            <a:endParaRPr sz="2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27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Times New Roman"/>
              <a:buAutoNum type="arabicPeriod"/>
            </a:pPr>
            <a:r>
              <a:rPr lang="ru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Групповая работа предусматривает: 1) составление групп на разных основаниях;  2) совместное выполнение разных (одинаковых) заданий;                                                                        3) наличие учащихся с разным уровнем подготовки в каждой группе.</a:t>
            </a:r>
            <a:endParaRPr sz="2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966"/>
        </a:solidFill>
      </p:bgPr>
    </p:bg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70"/>
          <p:cNvSpPr txBox="1"/>
          <p:nvPr>
            <p:ph type="ctrTitle"/>
          </p:nvPr>
        </p:nvSpPr>
        <p:spPr>
          <a:xfrm>
            <a:off x="311700" y="246800"/>
            <a:ext cx="8520600" cy="53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ru" sz="3259">
                <a:latin typeface="Times New Roman"/>
                <a:ea typeface="Times New Roman"/>
                <a:cs typeface="Times New Roman"/>
                <a:sym typeface="Times New Roman"/>
              </a:rPr>
              <a:t>ГРУППОВАЯ ФОРМА РАБОТЫ</a:t>
            </a:r>
            <a:endParaRPr sz="398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4" name="Google Shape;434;p70"/>
          <p:cNvSpPr txBox="1"/>
          <p:nvPr>
            <p:ph idx="1" type="subTitle"/>
          </p:nvPr>
        </p:nvSpPr>
        <p:spPr>
          <a:xfrm>
            <a:off x="311700" y="908250"/>
            <a:ext cx="8520600" cy="379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34290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lang="ru" sz="3200">
                <a:solidFill>
                  <a:schemeClr val="dk1"/>
                </a:solidFill>
              </a:rPr>
              <a:t>Особенности и преимущества:</a:t>
            </a:r>
            <a:endParaRPr sz="3200">
              <a:solidFill>
                <a:schemeClr val="dk1"/>
              </a:solidFill>
            </a:endParaRPr>
          </a:p>
          <a:p>
            <a:pPr indent="0" lvl="0" marL="34290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lang="ru" sz="3200">
                <a:solidFill>
                  <a:schemeClr val="dk1"/>
                </a:solidFill>
              </a:rPr>
              <a:t> 	- активизация познавательной деятельности через организацию совместных действий;</a:t>
            </a:r>
            <a:endParaRPr sz="3200">
              <a:solidFill>
                <a:schemeClr val="dk1"/>
              </a:solidFill>
            </a:endParaRPr>
          </a:p>
          <a:p>
            <a:pPr indent="0" lvl="0" marL="34290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lang="ru" sz="3200">
                <a:solidFill>
                  <a:schemeClr val="dk1"/>
                </a:solidFill>
              </a:rPr>
              <a:t> 	- взаимообучение («спроси, спроси, поменяйся»);</a:t>
            </a:r>
            <a:endParaRPr sz="3200">
              <a:solidFill>
                <a:schemeClr val="dk1"/>
              </a:solidFill>
            </a:endParaRPr>
          </a:p>
          <a:p>
            <a:pPr indent="0" lvl="0" marL="34290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lang="ru" sz="3200">
                <a:solidFill>
                  <a:schemeClr val="dk1"/>
                </a:solidFill>
              </a:rPr>
              <a:t> 	- развитие умений руководить, выполнять, поручения, подчиняться;</a:t>
            </a:r>
            <a:endParaRPr sz="3200">
              <a:solidFill>
                <a:schemeClr val="dk1"/>
              </a:solidFill>
            </a:endParaRPr>
          </a:p>
          <a:p>
            <a:pPr indent="0" lvl="0" marL="34290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lang="ru" sz="3200">
                <a:solidFill>
                  <a:schemeClr val="dk1"/>
                </a:solidFill>
              </a:rPr>
              <a:t> 	- развитие межличностных отношений;</a:t>
            </a:r>
            <a:endParaRPr sz="3200">
              <a:solidFill>
                <a:schemeClr val="dk1"/>
              </a:solidFill>
            </a:endParaRPr>
          </a:p>
          <a:p>
            <a:pPr indent="0" lvl="0" marL="34290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lang="ru" sz="3200">
                <a:solidFill>
                  <a:schemeClr val="dk1"/>
                </a:solidFill>
              </a:rPr>
              <a:t> 	- развитие умений рефлексии совместной деятельности.</a:t>
            </a:r>
            <a:endParaRPr sz="32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966"/>
        </a:solidFill>
      </p:bgPr>
    </p:bg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71"/>
          <p:cNvSpPr txBox="1"/>
          <p:nvPr>
            <p:ph type="ctrTitle"/>
          </p:nvPr>
        </p:nvSpPr>
        <p:spPr>
          <a:xfrm>
            <a:off x="311700" y="207325"/>
            <a:ext cx="8520600" cy="49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ru" sz="3300">
                <a:latin typeface="Times New Roman"/>
                <a:ea typeface="Times New Roman"/>
                <a:cs typeface="Times New Roman"/>
                <a:sym typeface="Times New Roman"/>
              </a:rPr>
              <a:t>Проектная  деятельность</a:t>
            </a:r>
            <a:endParaRPr sz="438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0" name="Google Shape;440;p7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71"/>
          <p:cNvSpPr/>
          <p:nvPr/>
        </p:nvSpPr>
        <p:spPr>
          <a:xfrm>
            <a:off x="3405825" y="1936250"/>
            <a:ext cx="2224200" cy="1141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Проектная деятельность</a:t>
            </a:r>
            <a:endParaRPr b="1"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2" name="Google Shape;442;p71"/>
          <p:cNvSpPr/>
          <p:nvPr/>
        </p:nvSpPr>
        <p:spPr>
          <a:xfrm>
            <a:off x="6086800" y="2030600"/>
            <a:ext cx="2621400" cy="953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Составная часть требований к предметным и метапредметным результатам </a:t>
            </a:r>
            <a:endParaRPr b="1"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3" name="Google Shape;443;p71"/>
          <p:cNvSpPr/>
          <p:nvPr/>
        </p:nvSpPr>
        <p:spPr>
          <a:xfrm>
            <a:off x="625550" y="2030650"/>
            <a:ext cx="2323500" cy="953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500">
                <a:solidFill>
                  <a:schemeClr val="dk1"/>
                </a:solidFill>
              </a:rPr>
              <a:t>Основная форма учебной деятельности</a:t>
            </a:r>
            <a:endParaRPr b="1" sz="1500">
              <a:solidFill>
                <a:schemeClr val="dk1"/>
              </a:solidFill>
            </a:endParaRPr>
          </a:p>
        </p:txBody>
      </p:sp>
      <p:sp>
        <p:nvSpPr>
          <p:cNvPr id="444" name="Google Shape;444;p71"/>
          <p:cNvSpPr/>
          <p:nvPr/>
        </p:nvSpPr>
        <p:spPr>
          <a:xfrm>
            <a:off x="3435625" y="774500"/>
            <a:ext cx="2194500" cy="953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Часть программы формирования УУД</a:t>
            </a:r>
            <a:endParaRPr b="1"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5" name="Google Shape;445;p71"/>
          <p:cNvSpPr/>
          <p:nvPr/>
        </p:nvSpPr>
        <p:spPr>
          <a:xfrm>
            <a:off x="3435500" y="3495200"/>
            <a:ext cx="2194500" cy="953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Оцениваемая форма учебной деятельности</a:t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446" name="Google Shape;446;p71"/>
          <p:cNvCxnSpPr>
            <a:stCxn id="441" idx="3"/>
            <a:endCxn id="442" idx="1"/>
          </p:cNvCxnSpPr>
          <p:nvPr/>
        </p:nvCxnSpPr>
        <p:spPr>
          <a:xfrm>
            <a:off x="5630025" y="2507150"/>
            <a:ext cx="456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47" name="Google Shape;447;p71"/>
          <p:cNvCxnSpPr>
            <a:stCxn id="441" idx="1"/>
            <a:endCxn id="443" idx="3"/>
          </p:cNvCxnSpPr>
          <p:nvPr/>
        </p:nvCxnSpPr>
        <p:spPr>
          <a:xfrm rot="10800000">
            <a:off x="2948925" y="2507150"/>
            <a:ext cx="456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48" name="Google Shape;448;p71"/>
          <p:cNvCxnSpPr>
            <a:stCxn id="441" idx="0"/>
            <a:endCxn id="444" idx="2"/>
          </p:cNvCxnSpPr>
          <p:nvPr/>
        </p:nvCxnSpPr>
        <p:spPr>
          <a:xfrm flipH="1" rot="10800000">
            <a:off x="4517925" y="1727750"/>
            <a:ext cx="15000" cy="208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49" name="Google Shape;449;p71"/>
          <p:cNvCxnSpPr>
            <a:stCxn id="441" idx="2"/>
            <a:endCxn id="445" idx="0"/>
          </p:cNvCxnSpPr>
          <p:nvPr/>
        </p:nvCxnSpPr>
        <p:spPr>
          <a:xfrm>
            <a:off x="4517925" y="3078050"/>
            <a:ext cx="14700" cy="417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966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8" name="Google Shape;88;p18"/>
          <p:cNvSpPr txBox="1"/>
          <p:nvPr>
            <p:ph idx="1" type="body"/>
          </p:nvPr>
        </p:nvSpPr>
        <p:spPr>
          <a:xfrm>
            <a:off x="311700" y="445025"/>
            <a:ext cx="3999900" cy="41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3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Требования к результатам</a:t>
            </a:r>
            <a:endParaRPr b="1" sz="3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3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освоения программы</a:t>
            </a:r>
            <a:endParaRPr b="1" sz="3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8"/>
          <p:cNvSpPr txBox="1"/>
          <p:nvPr>
            <p:ph idx="2" type="body"/>
          </p:nvPr>
        </p:nvSpPr>
        <p:spPr>
          <a:xfrm>
            <a:off x="4653125" y="445075"/>
            <a:ext cx="4179000" cy="41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Требования к результатам освоения программы уточнили и расширили по всем видам результатов – личностным, метапредметным, предметным.Также добавили результаты по каждому модулю основ религиозной культуры и светской этики. На уровне ООО установили требования к предметным результатам при углубленном изучении некоторых дисциплин.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966"/>
        </a:solidFill>
      </p:bgPr>
    </p:bg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72"/>
          <p:cNvSpPr txBox="1"/>
          <p:nvPr>
            <p:ph type="title"/>
          </p:nvPr>
        </p:nvSpPr>
        <p:spPr>
          <a:xfrm>
            <a:off x="311700" y="59575"/>
            <a:ext cx="8520600" cy="59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ru" sz="3040">
                <a:latin typeface="Times New Roman"/>
                <a:ea typeface="Times New Roman"/>
                <a:cs typeface="Times New Roman"/>
                <a:sym typeface="Times New Roman"/>
              </a:rPr>
              <a:t>Компоненты современного занятия</a:t>
            </a:r>
            <a:endParaRPr sz="448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5" name="Google Shape;455;p72"/>
          <p:cNvSpPr txBox="1"/>
          <p:nvPr>
            <p:ph idx="1" type="body"/>
          </p:nvPr>
        </p:nvSpPr>
        <p:spPr>
          <a:xfrm>
            <a:off x="109225" y="605700"/>
            <a:ext cx="2532000" cy="468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Организационный</a:t>
            </a:r>
            <a:endParaRPr b="1"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Целевой </a:t>
            </a:r>
            <a:endParaRPr b="1"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7879"/>
              <a:buFont typeface="Arial"/>
              <a:buNone/>
            </a:pPr>
            <a:r>
              <a:t/>
            </a:r>
            <a:endParaRPr b="1"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Мотивационный</a:t>
            </a:r>
            <a:endParaRPr b="1"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Коммуникативный</a:t>
            </a:r>
            <a:endParaRPr b="1"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2368"/>
              <a:buFont typeface="Arial"/>
              <a:buNone/>
            </a:pPr>
            <a:r>
              <a:t/>
            </a:r>
            <a:endParaRPr b="1"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Содержательный</a:t>
            </a:r>
            <a:endParaRPr b="1"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Технологический </a:t>
            </a:r>
            <a:endParaRPr b="1"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Контрольно-оценочный</a:t>
            </a:r>
            <a:endParaRPr b="1"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68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68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Аналитический </a:t>
            </a:r>
            <a:endParaRPr b="1" sz="2168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615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6" name="Google Shape;456;p72"/>
          <p:cNvSpPr txBox="1"/>
          <p:nvPr>
            <p:ph idx="2" type="body"/>
          </p:nvPr>
        </p:nvSpPr>
        <p:spPr>
          <a:xfrm>
            <a:off x="2263925" y="605700"/>
            <a:ext cx="6568500" cy="423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Организация класса в течение всего урока, готовность учащихся к уроку, порядок и дисциплина.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Постановка целей учения перед учащимися, как на весь урок, так и на отдельные его этапы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Определение значимости изучаемого материала как в данной теме, так и во всем курсе.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Уровень общения учителя с классом, учащихся между собой.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Подбор материала для изучения, закрепления, повторения, самостоятельной работы и т.п.</a:t>
            </a:r>
            <a:endParaRPr sz="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Выбор форм, методов и приемов обучения, оптимальных для данного типа урока, для данной темы, для данного класса и т.п.</a:t>
            </a:r>
            <a:endParaRPr sz="1275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75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Использование оценки деятельности ученика на уроке для стимулирования его активности и развития познавательного интереса.</a:t>
            </a:r>
            <a:endParaRPr sz="1375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Подведение итогов урока, анализ деятельности учащихся на уроке, анализ результатов собственной деятельности по организации урока.</a:t>
            </a:r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966"/>
        </a:solidFill>
      </p:bgPr>
    </p:bg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73"/>
          <p:cNvSpPr txBox="1"/>
          <p:nvPr>
            <p:ph type="ctrTitle"/>
          </p:nvPr>
        </p:nvSpPr>
        <p:spPr>
          <a:xfrm>
            <a:off x="311700" y="217950"/>
            <a:ext cx="8520600" cy="43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3070">
                <a:latin typeface="Times New Roman"/>
                <a:ea typeface="Times New Roman"/>
                <a:cs typeface="Times New Roman"/>
                <a:sym typeface="Times New Roman"/>
              </a:rPr>
              <a:t>Решение педагогического совета</a:t>
            </a:r>
            <a:endParaRPr sz="307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2" name="Google Shape;462;p73"/>
          <p:cNvSpPr txBox="1"/>
          <p:nvPr>
            <p:ph idx="1" type="subTitle"/>
          </p:nvPr>
        </p:nvSpPr>
        <p:spPr>
          <a:xfrm>
            <a:off x="311700" y="555750"/>
            <a:ext cx="8520600" cy="3999300"/>
          </a:xfrm>
          <a:prstGeom prst="rect">
            <a:avLst/>
          </a:prstGeom>
        </p:spPr>
        <p:txBody>
          <a:bodyPr anchorCtr="0" anchor="t" bIns="91425" lIns="270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1) </a:t>
            </a:r>
            <a:r>
              <a:rPr lang="ru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Педагогическому коллективу изучить материалы обновленного ФГОС НОО и ООО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2)  Создать рабочую группу по введению ФГОС НОО и ООО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3)  Методическим объединениям учителей выносить на заседания МО, семинары, педагогические советы трудные вопросы внедрения ФГОС НОО и ООО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4)  Администрации школы обеспечить поэтапный переход образовательной организации на ФГОС НОО и ООО (своевременно направлять учителей на курсы повышения квалификации, обеспечивать</a:t>
            </a:r>
            <a:r>
              <a:rPr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материально-техническую поддержку и создавать информационно-развивающую среду при переходе на новые ФГОС)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5) Тихомировой Ю.В. и Осокиной Н.И. обеспечить разработку ООП, учителям 1-х и 5-х классов привести рабочие программы в соответствие с требованиями ФГОС НОО и ООО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966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5" name="Google Shape;95;p19"/>
          <p:cNvSpPr txBox="1"/>
          <p:nvPr>
            <p:ph idx="1" type="body"/>
          </p:nvPr>
        </p:nvSpPr>
        <p:spPr>
          <a:xfrm>
            <a:off x="311700" y="445025"/>
            <a:ext cx="3999900" cy="41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3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Требования к структуре содержательного</a:t>
            </a:r>
            <a:endParaRPr b="1" sz="3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3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раздела ООП</a:t>
            </a:r>
            <a:endParaRPr b="1" sz="3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9"/>
          <p:cNvSpPr txBox="1"/>
          <p:nvPr>
            <p:ph idx="2" type="body"/>
          </p:nvPr>
        </p:nvSpPr>
        <p:spPr>
          <a:xfrm>
            <a:off x="4424275" y="445075"/>
            <a:ext cx="4407900" cy="41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уровне НОО убрали программу коррекционной работы и программу формирования экологической культуры, здорового и безопасного образа жизни. На уровне ООО вместо программы развития УУД указали программу формирования УУД. Программу коррекционной работы нужно включать, если в школе обучаются дети с ОВЗ. Также добавили рабочие программы учебных модулей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966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2" name="Google Shape;102;p20"/>
          <p:cNvSpPr txBox="1"/>
          <p:nvPr>
            <p:ph idx="1" type="body"/>
          </p:nvPr>
        </p:nvSpPr>
        <p:spPr>
          <a:xfrm>
            <a:off x="311700" y="445025"/>
            <a:ext cx="3999900" cy="41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3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Требования к рабочим программам</a:t>
            </a:r>
            <a:endParaRPr b="1" sz="3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3" name="Google Shape;103;p20"/>
          <p:cNvSpPr txBox="1"/>
          <p:nvPr>
            <p:ph idx="2" type="body"/>
          </p:nvPr>
        </p:nvSpPr>
        <p:spPr>
          <a:xfrm>
            <a:off x="4424275" y="445075"/>
            <a:ext cx="4407900" cy="41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Рабочие программы учебных предметов, курсов и модулей необходимо формировать с учетом рабочей программы воспитания. В тематическом планировании нужно указать, что по каждой теме</a:t>
            </a:r>
            <a:endParaRPr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возможно использовать ЭОР. Требования к рабочим программам теперь едины, и нет отдельных норм для рабочих программ внеурочной деятельности.</a:t>
            </a:r>
            <a:endParaRPr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966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ru" sz="3170">
                <a:latin typeface="Times New Roman"/>
                <a:ea typeface="Times New Roman"/>
                <a:cs typeface="Times New Roman"/>
                <a:sym typeface="Times New Roman"/>
              </a:rPr>
              <a:t>Объем аудиторной нагрузки</a:t>
            </a:r>
            <a:endParaRPr b="1" sz="317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" name="Google Shape;109;p21"/>
          <p:cNvSpPr txBox="1"/>
          <p:nvPr>
            <p:ph idx="1" type="body"/>
          </p:nvPr>
        </p:nvSpPr>
        <p:spPr>
          <a:xfrm>
            <a:off x="311700" y="1017725"/>
            <a:ext cx="3999900" cy="379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ФГОС НОО</a:t>
            </a:r>
            <a:endParaRPr b="1" sz="3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Было</a:t>
            </a:r>
            <a:endParaRPr b="1" sz="30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2904 – минимум</a:t>
            </a:r>
            <a:endParaRPr b="1"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3345 – максимум</a:t>
            </a:r>
            <a:endParaRPr b="1"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100">
                <a:solidFill>
                  <a:srgbClr val="6AA8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Стало</a:t>
            </a:r>
            <a:endParaRPr b="1" sz="3100">
              <a:solidFill>
                <a:srgbClr val="6AA84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2954 – минимум</a:t>
            </a:r>
            <a:endParaRPr b="1" sz="3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3190 – максимум</a:t>
            </a:r>
            <a:endParaRPr b="1" sz="3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0" name="Google Shape;110;p21"/>
          <p:cNvSpPr txBox="1"/>
          <p:nvPr>
            <p:ph idx="2" type="body"/>
          </p:nvPr>
        </p:nvSpPr>
        <p:spPr>
          <a:xfrm>
            <a:off x="4424275" y="937175"/>
            <a:ext cx="4407900" cy="401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ФГОС ООО</a:t>
            </a:r>
            <a:endParaRPr b="1" sz="3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Было</a:t>
            </a:r>
            <a:endParaRPr b="1" sz="30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5267 – минимум</a:t>
            </a:r>
            <a:endParaRPr b="1"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6020 – максимум</a:t>
            </a:r>
            <a:endParaRPr b="1"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3000">
                <a:solidFill>
                  <a:srgbClr val="6AA8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Стало</a:t>
            </a:r>
            <a:endParaRPr b="1" sz="3000">
              <a:solidFill>
                <a:srgbClr val="6AA84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5058 – минимум</a:t>
            </a:r>
            <a:endParaRPr b="1"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5549 – максимум</a:t>
            </a:r>
            <a:endParaRPr b="1"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