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44" r:id="rId1"/>
  </p:sldMasterIdLst>
  <p:notesMasterIdLst>
    <p:notesMasterId r:id="rId22"/>
  </p:notesMasterIdLst>
  <p:sldIdLst>
    <p:sldId id="257" r:id="rId2"/>
    <p:sldId id="258" r:id="rId3"/>
    <p:sldId id="264" r:id="rId4"/>
    <p:sldId id="268" r:id="rId5"/>
    <p:sldId id="271" r:id="rId6"/>
    <p:sldId id="267" r:id="rId7"/>
    <p:sldId id="297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91" r:id="rId17"/>
    <p:sldId id="289" r:id="rId18"/>
    <p:sldId id="293" r:id="rId19"/>
    <p:sldId id="296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A9974"/>
    <a:srgbClr val="C38B61"/>
    <a:srgbClr val="AA856A"/>
    <a:srgbClr val="C794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7681" autoAdjust="0"/>
  </p:normalViewPr>
  <p:slideViewPr>
    <p:cSldViewPr>
      <p:cViewPr varScale="1">
        <p:scale>
          <a:sx n="43" d="100"/>
          <a:sy n="43" d="100"/>
        </p:scale>
        <p:origin x="-17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383E1-9F54-4978-AC01-8413862B53A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2A872-B9B7-4B5A-B956-27A80CF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КИНЕЗИОЛОГИЧЕСКИЕ МЕТОДЫ В КОМПЛЕКСНОМ ПОДХОДЕ ПРИ РАБОТЕ С ДЕТЬМИ С ОВЗ младшего школьного возраста.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Специальная педагогика и ее предметные области тесно связаны со смежными научными областями. Их данные творчески используются специальной педагогикой в исследованиях и практической деятельности, в разработках специальных образовательных технологий, специальных технических средств обучения.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A872-B9B7-4B5A-B956-27A80CFA8D6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856D6C-4802-4C7B-B28D-BB30560C6358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2CADA5-C48C-481C-BF6B-C21F4EF8E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originals/d4/79/91/d4799102ee30fd3e2dcb4b093954abe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558924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КИНЕЗИОЛОГИЧЕСКИЕ МЕТОДЫ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В КОМПЛЕКСНОМ  ПОДХОДЕ </a:t>
            </a:r>
          </a:p>
          <a:p>
            <a:r>
              <a:rPr lang="ru-RU" sz="2800" b="1" i="1" dirty="0" smtClean="0">
                <a:latin typeface="Book Antiqua" pitchFamily="18" charset="0"/>
              </a:rPr>
              <a:t>ПРИ РАБОТЕ С ДЕТЬМИ ШКОЛЬНОГО ВОЗРАСТА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Учитель-логопед, </a:t>
            </a:r>
          </a:p>
          <a:p>
            <a:r>
              <a:rPr lang="ru-RU" sz="2800" dirty="0" err="1" smtClean="0">
                <a:latin typeface="Book Antiqua" pitchFamily="18" charset="0"/>
              </a:rPr>
              <a:t>олигофренопедагог</a:t>
            </a:r>
            <a:r>
              <a:rPr lang="ru-RU" sz="2800" dirty="0" smtClean="0">
                <a:latin typeface="Book Antiqua" pitchFamily="18" charset="0"/>
              </a:rPr>
              <a:t>, </a:t>
            </a:r>
          </a:p>
          <a:p>
            <a:r>
              <a:rPr lang="ru-RU" sz="2800" dirty="0" smtClean="0">
                <a:latin typeface="Book Antiqua" pitchFamily="18" charset="0"/>
              </a:rPr>
              <a:t>специалист по </a:t>
            </a:r>
            <a:r>
              <a:rPr lang="ru-RU" sz="2800" dirty="0" err="1" smtClean="0">
                <a:latin typeface="Book Antiqua" pitchFamily="18" charset="0"/>
              </a:rPr>
              <a:t>нейрокоррекции</a:t>
            </a:r>
            <a:r>
              <a:rPr lang="ru-RU" sz="2800" dirty="0" smtClean="0">
                <a:latin typeface="Book Antiqua" pitchFamily="18" charset="0"/>
              </a:rPr>
              <a:t> </a:t>
            </a:r>
          </a:p>
          <a:p>
            <a:r>
              <a:rPr lang="ru-RU" sz="2800" dirty="0" smtClean="0">
                <a:latin typeface="Book Antiqua" pitchFamily="18" charset="0"/>
              </a:rPr>
              <a:t>речевого развития</a:t>
            </a:r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err="1" smtClean="0">
                <a:latin typeface="Book Antiqua" pitchFamily="18" charset="0"/>
              </a:rPr>
              <a:t>Сарофских</a:t>
            </a:r>
            <a:r>
              <a:rPr lang="ru-RU" sz="2800" dirty="0" smtClean="0">
                <a:latin typeface="Book Antiqua" pitchFamily="18" charset="0"/>
              </a:rPr>
              <a:t> Ирина Валентиновна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987824" y="551723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МОУ   «Средняя   школа  №  83»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г. Ярославль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46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42976" y="928670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haroni" pitchFamily="2" charset="-79"/>
              </a:rPr>
              <a:t>РАЗВИВАЮЩАЯ КИНЕЗИОЛОГИЧЕСКАЯ   ПРОГРАММА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Продолжительность занятий зависит от возраста и может составлять от 5—10 до 20—35 мин в день.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Заниматься желательно ежедневно.  Длительность занятий по одному комплексу упражнений — 45—60 дней.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714348" y="2428868"/>
            <a:ext cx="81439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14348" y="304091"/>
            <a:ext cx="81439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1. Колечко.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Поочередно и как можно быстрее перебирайте пальцы рук, соединяя в кольцо с большим пальцем последовательно указательный, средний и т.д. Проба выполняется в прямом (от указательного пальца к мизинцу) и в обратном (от мизинца к указательному пальцу) порядке. В начале упражнение выполняется каждой рукой отдельно, затем вместе.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22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32"/>
            <a:ext cx="4023294" cy="1785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321" name="Рисунок 2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858226" y="3500438"/>
            <a:ext cx="3570880" cy="2681292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71472" y="571480"/>
            <a:ext cx="814393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2. Кулак—ребро—ладонь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. Три положения руки на плоско­сти стола, последовательно сменяют друг друга. Ладонь на плоскости, сжатая в кулак ладонь, ладонь ребром на плос­кости стола, распрямленная ладонь на плоскости стола.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Вы­полняется сначала правой рукой, потом — левой, затем — двумя руками вместе. Количество повторений— по 8—10 раз.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643174" y="2571744"/>
            <a:ext cx="3181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714348" y="209811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3. Лезгинка.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Левую 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рук. Повторите 6—8 раз. Добивайтесь высокой скорости смены положений.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928662" y="4435000"/>
            <a:ext cx="79296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4. Зеркальное рисование.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Положите на стол чистый лист бумаги.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Возьмите в обе руки по карандашу или фломастеру. Начните рисовать одновременно обеими руками зеркально-симметричные рисунки, буквы. При выполнении этого упражнения вы почувствуете, как расслабляются глаза и руки.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643042" y="2571744"/>
            <a:ext cx="21050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857224" y="60055"/>
            <a:ext cx="828677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5. Замок.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 Unicode MS" pitchFamily="34" charset="-128"/>
                <a:cs typeface="Arial" pitchFamily="34" charset="0"/>
              </a:rPr>
              <a:t>Скрестите руки ладонями друг к другу, сцепите пальцы в замок, выверните руки к себе. Двигайте пальцем, который укажет ведущий. Палец должен </a:t>
            </a:r>
            <a:r>
              <a:rPr lang="ru-RU" sz="2000" dirty="0" smtClean="0">
                <a:latin typeface="Book Antiqua" pitchFamily="18" charset="0"/>
                <a:ea typeface="Arial Unicode MS" pitchFamily="34" charset="-128"/>
                <a:cs typeface="Arial" pitchFamily="34" charset="0"/>
              </a:rPr>
              <a:t>двигаться точно и четко, не допуская </a:t>
            </a:r>
            <a:r>
              <a:rPr lang="ru-RU" sz="2000" dirty="0" err="1" smtClean="0">
                <a:latin typeface="Book Antiqua" pitchFamily="18" charset="0"/>
                <a:ea typeface="Arial Unicode MS" pitchFamily="34" charset="-128"/>
                <a:cs typeface="Arial" pitchFamily="34" charset="0"/>
              </a:rPr>
              <a:t>синкинезий</a:t>
            </a:r>
            <a:r>
              <a:rPr lang="ru-RU" sz="2000" dirty="0" smtClean="0">
                <a:latin typeface="Book Antiqua" pitchFamily="18" charset="0"/>
                <a:ea typeface="Arial Unicode MS" pitchFamily="34" charset="-128"/>
                <a:cs typeface="Arial" pitchFamily="34" charset="0"/>
              </a:rPr>
              <a:t>. Прикасаться к пальцу нежелательно. Последовательно в упражнении должны участвовать все пальцы обеих рук.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5286380" y="4286256"/>
            <a:ext cx="16668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857224" y="1361465"/>
            <a:ext cx="7929618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Более широко комплексы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кинезиологических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упражнений представлены в книге Сиротюк А.Л. «Коррекция и развитие школьников»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ООО «ТЦ Сфера»2001г.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Book Antiqu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Итак,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кинезиологическое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 воздействие направлено на активизацию различных отделов коры головного мозга, ее больших полушарий, что позволяет развивать и физические способности ребенка и корректировать проблемы, связанные с ВПФ.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5+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857224" y="345923"/>
            <a:ext cx="8001056" cy="321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_Toc21654235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haroni" pitchFamily="2" charset="-79"/>
              </a:rPr>
              <a:t>Массаж волосистой части головы,</a:t>
            </a:r>
            <a:r>
              <a:rPr kumimoji="0" lang="ru-RU" sz="2400" b="1" i="0" u="none" strike="noStrike" cap="none" normalizeH="0" dirty="0" smtClean="0" bmk="_Toc21654235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haroni" pitchFamily="2" charset="-79"/>
              </a:rPr>
              <a:t> шеи, плеч,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 bmk="_Toc21654235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haroni" pitchFamily="2" charset="-79"/>
              </a:rPr>
              <a:t>кистей рук</a:t>
            </a:r>
            <a:endParaRPr kumimoji="0" lang="ru-RU" sz="2400" b="1" i="0" u="none" strike="noStrike" cap="none" normalizeH="0" baseline="0" dirty="0" smtClean="0" bmk="_Toc21654235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haroni" pitchFamily="2" charset="-79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 bmk="_Toc21654235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haroni" pitchFamily="2" charset="-79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Этот массаж стимулирует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крово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-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лимфоток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, в связи с чем улучшаются регенерационная работа нервов, обменные процессы, а следовательно, память,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мыслительная деятельность человека.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cs typeface="Aharoni" pitchFamily="2" charset="-79"/>
              </a:rPr>
              <a:t>Массаж шеи и плеч улучшает кровоснабжение органов речевого аппарата.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85785" y="2752480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10242" name="Picture 2" descr="https://im0-tub-ru.yandex.net/i?id=e76145ef8ff1e6b7655d1c308f4ae6b9&amp;ref=rim&amp;n=33&amp;w=221&amp;h=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000504"/>
            <a:ext cx="5072098" cy="243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5+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2285984" y="1675120"/>
            <a:ext cx="71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146" name="Picture 2" descr="https://i1.wp.com/www.vremyavpered.ru/wp-content/uploads/2020/05/f2589c_607c06304a2c43119953e5b80fc0c2ad_mv2.jpg?fit=1024%2C752&amp;ssl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857496"/>
            <a:ext cx="3751256" cy="27548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2928934"/>
            <a:ext cx="3643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Выполняются одновременные движения правой рукой и левой ногой, левой рукой и правой ногой так,  чтобы эти движения пересекали среднюю линию тела. 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9" name="Picture 2" descr="https://i1.wp.com/www.vremyavpered.ru/wp-content/uploads/2020/05/f2589c_607c06304a2c43119953e5b80fc0c2ad_mv2.jpg?fit=1024%2C752&amp;ssl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928935"/>
            <a:ext cx="97277" cy="714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428604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Book Antiqua" pitchFamily="18" charset="0"/>
                <a:ea typeface="Calibri" pitchFamily="34" charset="0"/>
                <a:cs typeface="Aharoni" pitchFamily="2" charset="-79"/>
              </a:rPr>
              <a:t>Гимнастика Мозга или перекрестные движения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Book Antiqua" pitchFamily="18" charset="0"/>
              <a:ea typeface="Calibri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  <a:ea typeface="Calibri" pitchFamily="34" charset="0"/>
                <a:cs typeface="Aharoni" pitchFamily="2" charset="-79"/>
              </a:rPr>
              <a:t>В начале 1970 г., педагог и специалист по чтению Пол </a:t>
            </a:r>
            <a:r>
              <a:rPr lang="ru-RU" sz="2000" dirty="0" err="1" smtClean="0">
                <a:latin typeface="Book Antiqua" pitchFamily="18" charset="0"/>
                <a:ea typeface="Calibri" pitchFamily="34" charset="0"/>
                <a:cs typeface="Aharoni" pitchFamily="2" charset="-79"/>
              </a:rPr>
              <a:t>Деннисон</a:t>
            </a:r>
            <a:r>
              <a:rPr lang="ru-RU" sz="2000" dirty="0" smtClean="0">
                <a:latin typeface="Book Antiqua" pitchFamily="18" charset="0"/>
                <a:ea typeface="Calibri" pitchFamily="34" charset="0"/>
                <a:cs typeface="Aharoni" pitchFamily="2" charset="-79"/>
              </a:rPr>
              <a:t> стал использовать в своей работе определенные движения, для помощи детям, испытывающим проблемы в обучении.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5+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2928934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Несколько примеров таких упражнений</a:t>
            </a:r>
          </a:p>
          <a:p>
            <a:pPr algn="ctr"/>
            <a:endParaRPr lang="ru-RU" i="1" dirty="0" smtClean="0">
              <a:latin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</a:rPr>
              <a:t>«Лежащая восьмерка»</a:t>
            </a:r>
          </a:p>
          <a:p>
            <a:pPr algn="ctr"/>
            <a:r>
              <a:rPr lang="ru-RU" dirty="0" smtClean="0">
                <a:latin typeface="Times New Roman" pitchFamily="18" charset="0"/>
              </a:rPr>
              <a:t>   Начинай рисовать левой рукой восьмерку из середины воображаемой цифры движением влево вверх. Следи взглядом за движением твоей руки. Нарисуй восьмерку три раза левой рукой и столько же раз правой рукой, а затем трижды нарисуй ее двумя руками сразу </a:t>
            </a:r>
          </a:p>
        </p:txBody>
      </p:sp>
      <p:pic>
        <p:nvPicPr>
          <p:cNvPr id="4098" name="Picture 2" descr="https://kinesioportal.ru/upload_data/2017/4860/upldRgGp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5728"/>
            <a:ext cx="7786742" cy="2428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4857760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«Сова»</a:t>
            </a:r>
          </a:p>
          <a:p>
            <a:pPr algn="ctr"/>
            <a:r>
              <a:rPr lang="ru-RU" dirty="0" smtClean="0">
                <a:latin typeface="Times New Roman" pitchFamily="18" charset="0"/>
              </a:rPr>
              <a:t>        Положи левую руку на противоположное плечо и крепко прижми. Поверни голову и посмотри назад через одно плечо, затем через другое. Потом опусти подбородок к груди, сделай глубокий вдох и расслабься. Сделай так по три раза с каждой рукой.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5+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428604"/>
            <a:ext cx="7286676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 smtClean="0">
                <a:latin typeface="Times New Roman" pitchFamily="18" charset="0"/>
              </a:rPr>
              <a:t>«Активная рука»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      Подними одну руку вверх и обхвати ее другой рукой. Сделай медленный выдох и одновременно подтолкни вытянутую руку еще выше. При каждом выдохе двигай вытянутой рукой в другом направлении: сначала назад, затем вперед, направо и налево. Повтори упражнение с другой рукой. </a:t>
            </a:r>
          </a:p>
          <a:p>
            <a:pPr algn="ctr"/>
            <a:endParaRPr lang="ru-RU" sz="2400" i="1" dirty="0" smtClean="0">
              <a:latin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</a:rPr>
              <a:t>«Ножной насос»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    Сядь на стул и положи ногу на ногу, т.е. на колено другой ноги. Крепко обхвати кончиками пальцев начало и конец икроножной мышцы. Двигай ступней вверх и вниз . Представь, будто твоя мышца на ноге из пластилина, который постепенно становится все мягче. Повтори упражнение с другой ногой. </a:t>
            </a:r>
          </a:p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256"/>
            <a:ext cx="735811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71480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Book Antiqua" pitchFamily="18" charset="0"/>
              </a:rPr>
              <a:t>Специальная педагогика и ее предметные области тесно связаны со смежными научными областями. </a:t>
            </a:r>
          </a:p>
          <a:p>
            <a:pPr>
              <a:defRPr/>
            </a:pPr>
            <a:r>
              <a:rPr lang="ru-RU" sz="3200" dirty="0" smtClean="0">
                <a:latin typeface="Book Antiqua" pitchFamily="18" charset="0"/>
              </a:rPr>
              <a:t>Их данные творчески используются в исследованиях и практической деятельности, в разработках специальных образовательных технологий, специальных технических средств обучения. </a:t>
            </a:r>
          </a:p>
        </p:txBody>
      </p:sp>
    </p:spTree>
  </p:cSld>
  <p:clrMapOvr>
    <a:masterClrMapping/>
  </p:clrMapOvr>
  <p:transition advTm="1107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5+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400457"/>
            <a:ext cx="80010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Использование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кинезиологических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методов в комплексном коррекционно-образовательном процессе улучшает у ребенка внимание, повышает работоспособность, нормализует состояние нервной системы, устраняет стрессы, снижает уровень утомляемости, улучшает переключаемость,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что в свою очередь отражается </a:t>
            </a:r>
            <a:r>
              <a:rPr lang="ru-RU" sz="2800" dirty="0" smtClean="0">
                <a:latin typeface="Book Antiqua" pitchFamily="18" charset="0"/>
                <a:ea typeface="Calibri" pitchFamily="34" charset="0"/>
                <a:cs typeface="Aharoni" pitchFamily="2" charset="-79"/>
              </a:rPr>
              <a:t>и на овладении ребенком  устной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Book Antiqua" pitchFamily="18" charset="0"/>
                <a:cs typeface="Aharoni" pitchFamily="2" charset="-79"/>
              </a:rPr>
              <a:t>2021г.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Book Antiqua" pitchFamily="18" charset="0"/>
                <a:cs typeface="Aharoni" pitchFamily="2" charset="-79"/>
              </a:rPr>
              <a:t>Материал подготовлен с использованием картинного материала из сети Интернет</a:t>
            </a:r>
            <a:r>
              <a:rPr lang="ru-RU" sz="2800" b="1" i="1" dirty="0" smtClean="0">
                <a:latin typeface="Book Antiqua" pitchFamily="18" charset="0"/>
                <a:cs typeface="Aharoni" pitchFamily="2" charset="-79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785794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 Antiqua" pitchFamily="18" charset="0"/>
                <a:ea typeface="Calibri" pitchFamily="34" charset="0"/>
                <a:cs typeface="Aharoni" pitchFamily="2" charset="-79"/>
              </a:rPr>
              <a:t>В настоящее время отмечается рост числа детей с проблемами речи и недоразвитием психических процессов. Увеличивается количество детей, имеющих трудности с концентрацией внимания,  с проблемами в усвоении устной и письменной речи, с трудностями адаптации в школе.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 Antiqua" pitchFamily="18" charset="0"/>
                <a:ea typeface="Calibri" pitchFamily="34" charset="0"/>
                <a:cs typeface="Aharoni" pitchFamily="2" charset="-79"/>
              </a:rPr>
              <a:t>Очевидно, что для преодоления речевых нарушений у детей необходим комплексный подход.</a:t>
            </a:r>
            <a:endParaRPr lang="ru-RU" sz="2800" dirty="0" smtClean="0"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Tm="32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1538" y="1164699"/>
            <a:ext cx="7643866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Многие практикующие специалисты сходятся во мнении, что более эффективно решить задачи можно,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включив в базовый процесс коррекции основной патологии ещё и воздействие на сопутствующие ей проблемы.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В связи с этим для профессионалов стало актуальным изучение и использование в своей практике, так сказать, прикладных методов, которые бы ускорили получение положительного результата.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Tm="307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2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14414" y="571480"/>
            <a:ext cx="6715172" cy="785818"/>
          </a:xfrm>
          <a:prstGeom prst="roundRect">
            <a:avLst/>
          </a:prstGeom>
          <a:noFill/>
          <a:ln w="76200">
            <a:solidFill>
              <a:srgbClr val="CA9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719048"/>
            <a:ext cx="6643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РАССМОТРИМ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НЕСКОЛЬКО  МЕТОДОВ  КОРРЕКЦИИ.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8" name="AutoShape 10" descr="https://mdou114lip.ru/files/2019/12/30/image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40" name="Picture 12" descr="https://mdou114lip.ru/files/2019/12/30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857364"/>
            <a:ext cx="3786214" cy="42148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57752" y="1857364"/>
            <a:ext cx="371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Book Antiqua" pitchFamily="18" charset="0"/>
              </a:rPr>
              <a:t>Образовательная </a:t>
            </a:r>
            <a:r>
              <a:rPr lang="ru-RU" sz="3200" b="1" i="1" dirty="0" err="1" smtClean="0">
                <a:latin typeface="Book Antiqua" pitchFamily="18" charset="0"/>
              </a:rPr>
              <a:t>Кинезиология</a:t>
            </a:r>
            <a:endParaRPr lang="ru-RU" sz="3200" b="1" i="1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r>
              <a:rPr lang="ru-RU" i="1" dirty="0" smtClean="0">
                <a:latin typeface="Book Antiqua" pitchFamily="18" charset="0"/>
              </a:rPr>
              <a:t>Слово "</a:t>
            </a:r>
            <a:r>
              <a:rPr lang="ru-RU" i="1" dirty="0" err="1" smtClean="0">
                <a:latin typeface="Book Antiqua" pitchFamily="18" charset="0"/>
              </a:rPr>
              <a:t>кинезилогия</a:t>
            </a:r>
            <a:r>
              <a:rPr lang="ru-RU" i="1" dirty="0" smtClean="0">
                <a:latin typeface="Book Antiqua" pitchFamily="18" charset="0"/>
              </a:rPr>
              <a:t>" происходит от греческого слова "</a:t>
            </a:r>
            <a:r>
              <a:rPr lang="ru-RU" i="1" dirty="0" err="1" smtClean="0">
                <a:latin typeface="Book Antiqua" pitchFamily="18" charset="0"/>
              </a:rPr>
              <a:t>кинезис</a:t>
            </a:r>
            <a:r>
              <a:rPr lang="ru-RU" i="1" dirty="0" smtClean="0">
                <a:latin typeface="Book Antiqua" pitchFamily="18" charset="0"/>
              </a:rPr>
              <a:t>", обозначающего движение, и "логос" – наука. </a:t>
            </a:r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p:transition advTm="126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400797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Кинезиологические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 упражнения.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42984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1285860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КИНЕЗИОЛОГИЯ-</a:t>
            </a:r>
            <a:r>
              <a:rPr lang="ru-RU" sz="2400" dirty="0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 наука о развитии умственных способностей и физического здоровья через определенные двигательные упражнения, которые воздействуют на функциональную асимметрию полушарий и межполушарное взаимодействие. </a:t>
            </a:r>
            <a:endParaRPr lang="ru-RU" sz="2400" dirty="0" smtClean="0"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0" y="133855"/>
            <a:ext cx="414340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Сегодня </a:t>
            </a:r>
            <a:r>
              <a:rPr lang="ru-RU" sz="2800" dirty="0" err="1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кинезиология</a:t>
            </a:r>
            <a:r>
              <a:rPr lang="ru-RU" sz="2800" dirty="0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 вошла составной частью в область коррекции речевых нарушений, в том числе и звукопроизношения. </a:t>
            </a:r>
            <a:r>
              <a:rPr lang="ru-RU" sz="2800" dirty="0" err="1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Кинезиологическая</a:t>
            </a:r>
            <a:r>
              <a:rPr lang="ru-RU" sz="2800" dirty="0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нейростимуляция</a:t>
            </a:r>
            <a:r>
              <a:rPr lang="ru-RU" sz="2800" dirty="0" smtClean="0">
                <a:solidFill>
                  <a:srgbClr val="111111"/>
                </a:solidFill>
                <a:latin typeface="Book Antiqua" pitchFamily="18" charset="0"/>
                <a:ea typeface="Calibri" pitchFamily="34" charset="0"/>
                <a:cs typeface="Aharoni" pitchFamily="2" charset="-79"/>
              </a:rPr>
              <a:t> межполушарных связей ускоряет и выводит на более качественный уровень работу по звукопроизношению. </a:t>
            </a:r>
            <a:endParaRPr lang="ru-RU" sz="2800" dirty="0" smtClean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80"/>
            <a:ext cx="37862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785786" y="451932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Метод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«Развивающая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кинезиологическая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  программа»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Аллы Леонидовны Сиротюк.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4818" name="Picture 2" descr="https://ds04.infourok.ru/uploads/ex/0d96/000abbf5-fff488ca/hello_html_m3df505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309806"/>
            <a:ext cx="2928958" cy="3905276"/>
          </a:xfrm>
          <a:prstGeom prst="rect">
            <a:avLst/>
          </a:prstGeom>
          <a:noFill/>
        </p:spPr>
      </p:pic>
      <p:sp>
        <p:nvSpPr>
          <p:cNvPr id="34820" name="AutoShape 4" descr="https://image.shutterstock.com/image-vector/illustration-kid-boy-moving-all-600w-1219172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2857496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 Antiqua" pitchFamily="18" charset="0"/>
              </a:rPr>
              <a:t>Оказывает </a:t>
            </a:r>
            <a:r>
              <a:rPr lang="ru-RU" sz="2400" b="1" i="1" dirty="0" err="1" smtClean="0">
                <a:latin typeface="Book Antiqua" pitchFamily="18" charset="0"/>
              </a:rPr>
              <a:t>нейрокоррекционное</a:t>
            </a:r>
            <a:r>
              <a:rPr lang="ru-RU" sz="2400" b="1" i="1" dirty="0" smtClean="0">
                <a:latin typeface="Book Antiqua" pitchFamily="18" charset="0"/>
              </a:rPr>
              <a:t>  воздействие </a:t>
            </a:r>
          </a:p>
          <a:p>
            <a:r>
              <a:rPr lang="ru-RU" sz="2400" dirty="0" smtClean="0">
                <a:latin typeface="Book Antiqua" pitchFamily="18" charset="0"/>
              </a:rPr>
              <a:t>на организм человека, запускает механизм </a:t>
            </a:r>
            <a:r>
              <a:rPr lang="ru-RU" sz="2400" dirty="0" err="1" smtClean="0">
                <a:latin typeface="Book Antiqua" pitchFamily="18" charset="0"/>
              </a:rPr>
              <a:t>саморегуляции</a:t>
            </a:r>
            <a:r>
              <a:rPr lang="ru-RU" sz="2400" dirty="0" smtClean="0">
                <a:latin typeface="Book Antiqua" pitchFamily="18" charset="0"/>
              </a:rPr>
              <a:t> , так сказать, отладки первопричин нарушений. 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d4/79/91/d4799102ee30fd3e2dcb4b093954abe8.jpg"/>
          <p:cNvPicPr/>
          <p:nvPr/>
        </p:nvPicPr>
        <p:blipFill>
          <a:blip r:embed="rId3" cstate="print"/>
          <a:srcRect b="30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верх 3"/>
          <p:cNvSpPr/>
          <p:nvPr/>
        </p:nvSpPr>
        <p:spPr>
          <a:xfrm>
            <a:off x="179512" y="0"/>
            <a:ext cx="484632" cy="6858000"/>
          </a:xfrm>
          <a:prstGeom prst="upArrow">
            <a:avLst/>
          </a:prstGeom>
          <a:solidFill>
            <a:srgbClr val="CA997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42976" y="236034"/>
            <a:ext cx="707236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Программа состоит из несколько комплексов упражнений, основанных на движениях.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Рассмотрим комплекс  1, для развития межполушарного взаимодействия.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haroni" pitchFamily="2" charset="-79"/>
              </a:rPr>
              <a:t>Упражнения улучшают мыслительную деятельность, синхронизируют работу полушарий, способствуют улучшению запоминания, повышают устойчивость внимания, тренируют переключаемость, облегчают процесс письма, чтения, в целом повышают работоспособность головного мозга.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2069</TotalTime>
  <Words>1117</Words>
  <Application>Microsoft Office PowerPoint</Application>
  <PresentationFormat>Экран (4:3)</PresentationFormat>
  <Paragraphs>103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72</cp:revision>
  <dcterms:created xsi:type="dcterms:W3CDTF">2021-02-06T20:01:00Z</dcterms:created>
  <dcterms:modified xsi:type="dcterms:W3CDTF">2022-02-16T09:01:53Z</dcterms:modified>
</cp:coreProperties>
</file>