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Playfair Display" charset="-52"/>
      <p:regular r:id="rId11"/>
      <p:bold r:id="rId12"/>
      <p:italic r:id="rId13"/>
      <p:boldItalic r:id="rId14"/>
    </p:embeddedFont>
    <p:embeddedFont>
      <p:font typeface="Quicksand Medium" charset="0"/>
      <p:regular r:id="rId15"/>
      <p:bold r:id="rId16"/>
    </p:embeddedFont>
    <p:embeddedFont>
      <p:font typeface="Quicksand" charset="0"/>
      <p:regular r:id="rId17"/>
      <p:bold r:id="rId18"/>
    </p:embeddedFont>
    <p:embeddedFont>
      <p:font typeface="Playfair Display SemiBold" charset="-52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Frank Ruhl Libre" charset="-79"/>
      <p:regular r:id="rId27"/>
      <p:bold r:id="rId28"/>
    </p:embeddedFont>
    <p:embeddedFont>
      <p:font typeface="Abril Fatface" charset="0"/>
      <p:regular r:id="rId29"/>
    </p:embeddedFont>
    <p:embeddedFont>
      <p:font typeface="Griffy" charset="0"/>
      <p:regular r:id="rId30"/>
    </p:embeddedFont>
    <p:embeddedFont>
      <p:font typeface="Poppins" charset="0"/>
      <p:regular r:id="rId31"/>
      <p:bold r:id="rId32"/>
      <p:italic r:id="rId33"/>
      <p:boldItalic r:id="rId34"/>
    </p:embeddedFont>
    <p:embeddedFont>
      <p:font typeface="Homemade Apple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5accd71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5accd71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5b3b89b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5b3b89b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5accd71e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35accd71e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5accd71e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35accd71e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35accd71e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35accd71e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 flipH="1">
            <a:off x="7713175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 flipH="1">
            <a:off x="7713175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flipH="1">
            <a:off x="170875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10346075" y="3551075"/>
            <a:ext cx="1290000" cy="1290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/>
          </p:nvPr>
        </p:nvSpPr>
        <p:spPr>
          <a:xfrm>
            <a:off x="1547600" y="1583300"/>
            <a:ext cx="8907900" cy="3839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1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2"/>
          </p:nvPr>
        </p:nvSpPr>
        <p:spPr>
          <a:xfrm>
            <a:off x="1694558" y="3300516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ubTitle" idx="3"/>
          </p:nvPr>
        </p:nvSpPr>
        <p:spPr>
          <a:xfrm>
            <a:off x="1694558" y="4718058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4"/>
          </p:nvPr>
        </p:nvSpPr>
        <p:spPr>
          <a:xfrm>
            <a:off x="1694550" y="2269798"/>
            <a:ext cx="88014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5"/>
          </p:nvPr>
        </p:nvSpPr>
        <p:spPr>
          <a:xfrm>
            <a:off x="1694550" y="3677244"/>
            <a:ext cx="8801400" cy="81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6"/>
          </p:nvPr>
        </p:nvSpPr>
        <p:spPr>
          <a:xfrm>
            <a:off x="1694550" y="5083100"/>
            <a:ext cx="8802900" cy="81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ldNum" idx="12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059289" y="2246175"/>
            <a:ext cx="3125400" cy="3125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4533300" y="2246175"/>
            <a:ext cx="3125400" cy="3125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007311" y="2246175"/>
            <a:ext cx="3125400" cy="3125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title" hasCustomPrompt="1"/>
          </p:nvPr>
        </p:nvSpPr>
        <p:spPr>
          <a:xfrm>
            <a:off x="1307600" y="2682950"/>
            <a:ext cx="2705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 idx="2"/>
          </p:nvPr>
        </p:nvSpPr>
        <p:spPr>
          <a:xfrm>
            <a:off x="998150" y="1044350"/>
            <a:ext cx="10204800" cy="76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 idx="3" hasCustomPrompt="1"/>
          </p:nvPr>
        </p:nvSpPr>
        <p:spPr>
          <a:xfrm>
            <a:off x="4795514" y="2682950"/>
            <a:ext cx="2705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2" name="Google Shape;182;p15"/>
          <p:cNvSpPr txBox="1">
            <a:spLocks noGrp="1"/>
          </p:cNvSpPr>
          <p:nvPr>
            <p:ph type="title" idx="4" hasCustomPrompt="1"/>
          </p:nvPr>
        </p:nvSpPr>
        <p:spPr>
          <a:xfrm>
            <a:off x="8293895" y="2682950"/>
            <a:ext cx="2705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3" name="Google Shape;183;p15"/>
          <p:cNvSpPr txBox="1">
            <a:spLocks noGrp="1"/>
          </p:cNvSpPr>
          <p:nvPr>
            <p:ph type="body" idx="1"/>
          </p:nvPr>
        </p:nvSpPr>
        <p:spPr>
          <a:xfrm>
            <a:off x="8293888" y="3924525"/>
            <a:ext cx="2705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body" idx="5"/>
          </p:nvPr>
        </p:nvSpPr>
        <p:spPr>
          <a:xfrm>
            <a:off x="4795522" y="3913375"/>
            <a:ext cx="2705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body" idx="6"/>
          </p:nvPr>
        </p:nvSpPr>
        <p:spPr>
          <a:xfrm>
            <a:off x="1307600" y="3913375"/>
            <a:ext cx="2705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subTitle" idx="1"/>
          </p:nvPr>
        </p:nvSpPr>
        <p:spPr>
          <a:xfrm>
            <a:off x="870123" y="216360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subTitle" idx="2"/>
          </p:nvPr>
        </p:nvSpPr>
        <p:spPr>
          <a:xfrm>
            <a:off x="870123" y="4020325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subTitle" idx="3"/>
          </p:nvPr>
        </p:nvSpPr>
        <p:spPr>
          <a:xfrm>
            <a:off x="8208477" y="217298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subTitle" idx="4"/>
          </p:nvPr>
        </p:nvSpPr>
        <p:spPr>
          <a:xfrm>
            <a:off x="4559121" y="218095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5"/>
          </p:nvPr>
        </p:nvSpPr>
        <p:spPr>
          <a:xfrm>
            <a:off x="4559121" y="4020325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subTitle" idx="6"/>
          </p:nvPr>
        </p:nvSpPr>
        <p:spPr>
          <a:xfrm>
            <a:off x="8245602" y="4001780"/>
            <a:ext cx="3113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510625" y="879050"/>
            <a:ext cx="112104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7"/>
          </p:nvPr>
        </p:nvSpPr>
        <p:spPr>
          <a:xfrm>
            <a:off x="4559121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body" idx="8"/>
          </p:nvPr>
        </p:nvSpPr>
        <p:spPr>
          <a:xfrm>
            <a:off x="8245602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9"/>
          </p:nvPr>
        </p:nvSpPr>
        <p:spPr>
          <a:xfrm>
            <a:off x="4559121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3"/>
          </p:nvPr>
        </p:nvSpPr>
        <p:spPr>
          <a:xfrm>
            <a:off x="870123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4"/>
          </p:nvPr>
        </p:nvSpPr>
        <p:spPr>
          <a:xfrm>
            <a:off x="8245602" y="25898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5"/>
          </p:nvPr>
        </p:nvSpPr>
        <p:spPr>
          <a:xfrm>
            <a:off x="870123" y="4418600"/>
            <a:ext cx="31134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5" name="Google Shape;205;p16"/>
          <p:cNvSpPr/>
          <p:nvPr/>
        </p:nvSpPr>
        <p:spPr>
          <a:xfrm rot="-5400000">
            <a:off x="11202850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ldNum" idx="12"/>
          </p:nvPr>
        </p:nvSpPr>
        <p:spPr>
          <a:xfrm>
            <a:off x="11264795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4" name="Google Shape;214;p17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subTitle" idx="1"/>
          </p:nvPr>
        </p:nvSpPr>
        <p:spPr>
          <a:xfrm>
            <a:off x="7439675" y="1882375"/>
            <a:ext cx="29952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subTitle" idx="2"/>
          </p:nvPr>
        </p:nvSpPr>
        <p:spPr>
          <a:xfrm>
            <a:off x="7439675" y="4102757"/>
            <a:ext cx="29952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3"/>
          </p:nvPr>
        </p:nvSpPr>
        <p:spPr>
          <a:xfrm>
            <a:off x="7439675" y="2318375"/>
            <a:ext cx="29952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body" idx="4"/>
          </p:nvPr>
        </p:nvSpPr>
        <p:spPr>
          <a:xfrm>
            <a:off x="7439675" y="4506700"/>
            <a:ext cx="29952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170850" y="188850"/>
            <a:ext cx="43080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170850" y="3738750"/>
            <a:ext cx="3156000" cy="29304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3326925" y="188700"/>
            <a:ext cx="8694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1022850" y="1044350"/>
            <a:ext cx="101463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490775" y="560625"/>
            <a:ext cx="57963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874175" y="1094025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body" idx="1"/>
          </p:nvPr>
        </p:nvSpPr>
        <p:spPr>
          <a:xfrm>
            <a:off x="874175" y="2336700"/>
            <a:ext cx="5029500" cy="331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5431375" y="1044350"/>
            <a:ext cx="5738700" cy="4761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5814775" y="1378813"/>
            <a:ext cx="5029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body" idx="1"/>
          </p:nvPr>
        </p:nvSpPr>
        <p:spPr>
          <a:xfrm>
            <a:off x="5814775" y="2621498"/>
            <a:ext cx="5029500" cy="291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/>
          <p:nvPr/>
        </p:nvSpPr>
        <p:spPr>
          <a:xfrm flipH="1">
            <a:off x="7713150" y="188700"/>
            <a:ext cx="4308000" cy="3675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flipH="1">
            <a:off x="7713150" y="3491200"/>
            <a:ext cx="4308000" cy="31782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1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899550" y="1044350"/>
            <a:ext cx="10266300" cy="484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1"/>
          </p:nvPr>
        </p:nvSpPr>
        <p:spPr>
          <a:xfrm>
            <a:off x="1439475" y="29995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899550" y="1044350"/>
            <a:ext cx="10266300" cy="91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1439525" y="38643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12104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9" name="Google Shape;26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71" name="Google Shape;271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72" name="Google Shape;272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77" name="Google Shape;277;p22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>
              <a:buNone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46725" y="751875"/>
            <a:ext cx="10498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46725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4553230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3"/>
          </p:nvPr>
        </p:nvSpPr>
        <p:spPr>
          <a:xfrm>
            <a:off x="846725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4"/>
          </p:nvPr>
        </p:nvSpPr>
        <p:spPr>
          <a:xfrm>
            <a:off x="4553230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5"/>
          </p:nvPr>
        </p:nvSpPr>
        <p:spPr>
          <a:xfrm>
            <a:off x="846725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6"/>
          </p:nvPr>
        </p:nvSpPr>
        <p:spPr>
          <a:xfrm>
            <a:off x="4553230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 idx="7"/>
          </p:nvPr>
        </p:nvSpPr>
        <p:spPr>
          <a:xfrm>
            <a:off x="846725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8"/>
          </p:nvPr>
        </p:nvSpPr>
        <p:spPr>
          <a:xfrm>
            <a:off x="4553230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9"/>
          </p:nvPr>
        </p:nvSpPr>
        <p:spPr>
          <a:xfrm>
            <a:off x="8259736" y="2742368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3"/>
          </p:nvPr>
        </p:nvSpPr>
        <p:spPr>
          <a:xfrm>
            <a:off x="8259736" y="4783425"/>
            <a:ext cx="30855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 idx="14"/>
          </p:nvPr>
        </p:nvSpPr>
        <p:spPr>
          <a:xfrm>
            <a:off x="8259736" y="2046599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15"/>
          </p:nvPr>
        </p:nvSpPr>
        <p:spPr>
          <a:xfrm>
            <a:off x="8259736" y="4087656"/>
            <a:ext cx="30855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70850" y="4168075"/>
            <a:ext cx="2500200" cy="25011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 rot="10800000" flipH="1">
            <a:off x="-1940625" y="4537600"/>
            <a:ext cx="4242000" cy="4242000"/>
          </a:xfrm>
          <a:prstGeom prst="pie">
            <a:avLst>
              <a:gd name="adj1" fmla="val 21572307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490775" y="560625"/>
            <a:ext cx="103659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538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ubTitle" idx="2"/>
          </p:nvPr>
        </p:nvSpPr>
        <p:spPr>
          <a:xfrm>
            <a:off x="5987845" y="1813775"/>
            <a:ext cx="4538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365900" cy="9144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538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4"/>
          </p:nvPr>
        </p:nvSpPr>
        <p:spPr>
          <a:xfrm>
            <a:off x="5987837" y="2739050"/>
            <a:ext cx="45384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0434975" y="3489950"/>
            <a:ext cx="1290000" cy="1290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0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4003075" y="5529000"/>
            <a:ext cx="8018100" cy="114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/>
          <p:nvPr/>
        </p:nvSpPr>
        <p:spPr>
          <a:xfrm>
            <a:off x="934500" y="1044350"/>
            <a:ext cx="10231500" cy="491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"/>
          <p:cNvSpPr/>
          <p:nvPr/>
        </p:nvSpPr>
        <p:spPr>
          <a:xfrm>
            <a:off x="1128967" y="1221818"/>
            <a:ext cx="9803100" cy="45195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2086950" y="1922600"/>
            <a:ext cx="80181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ubTitle" idx="1"/>
          </p:nvPr>
        </p:nvSpPr>
        <p:spPr>
          <a:xfrm>
            <a:off x="4237425" y="5919475"/>
            <a:ext cx="7775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397050" y="5083400"/>
            <a:ext cx="1290000" cy="1290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2159306" y="1355074"/>
            <a:ext cx="7821977" cy="357689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3500" i="0" dirty="0" smtClean="0"/>
              <a:t>«Организация </a:t>
            </a:r>
            <a:r>
              <a:rPr lang="ru-RU" sz="3500" i="0" dirty="0" smtClean="0"/>
              <a:t>образовательной среды для детей с ограниченными возможностями здоровья </a:t>
            </a:r>
            <a:r>
              <a:rPr lang="ru-RU" sz="3500" i="0" dirty="0" smtClean="0"/>
              <a:t/>
            </a:r>
            <a:br>
              <a:rPr lang="ru-RU" sz="3500" i="0" dirty="0" smtClean="0"/>
            </a:br>
            <a:r>
              <a:rPr lang="ru-RU" sz="3500" i="0" dirty="0" smtClean="0"/>
              <a:t>по </a:t>
            </a:r>
            <a:r>
              <a:rPr lang="ru-RU" sz="3500" i="0" dirty="0" smtClean="0"/>
              <a:t>выявлению, </a:t>
            </a:r>
            <a:r>
              <a:rPr lang="ru-RU" sz="3500" i="0" smtClean="0"/>
              <a:t>поддержке </a:t>
            </a:r>
            <a:r>
              <a:rPr lang="ru-RU" sz="3500" i="0" smtClean="0"/>
              <a:t>и </a:t>
            </a:r>
            <a:r>
              <a:rPr lang="ru-RU" sz="3500" i="0" dirty="0" smtClean="0"/>
              <a:t>развитию признаков одаренности в условиях преемственности детского сада и </a:t>
            </a:r>
            <a:r>
              <a:rPr lang="ru-RU" sz="3500" i="0" dirty="0" smtClean="0"/>
              <a:t>школы» </a:t>
            </a:r>
            <a:endParaRPr lang="ru-RU" sz="3500" i="0" dirty="0"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3536414" y="5222525"/>
            <a:ext cx="7572732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Участники проекта - </a:t>
            </a:r>
            <a:r>
              <a:rPr lang="en" sz="2800" dirty="0" smtClean="0"/>
              <a:t>школ</a:t>
            </a:r>
            <a:r>
              <a:rPr lang="ru-RU" sz="2800" dirty="0" smtClean="0"/>
              <a:t>а</a:t>
            </a:r>
            <a:r>
              <a:rPr lang="en" sz="2800" dirty="0" smtClean="0"/>
              <a:t> </a:t>
            </a:r>
            <a:r>
              <a:rPr lang="en" sz="2800" dirty="0"/>
              <a:t>№ </a:t>
            </a:r>
            <a:r>
              <a:rPr lang="en" sz="2800" dirty="0" smtClean="0">
                <a:sym typeface="Quicksand"/>
              </a:rPr>
              <a:t>83</a:t>
            </a:r>
            <a:r>
              <a:rPr lang="ru-RU" sz="2800" dirty="0" smtClean="0">
                <a:sym typeface="Quicksand"/>
              </a:rPr>
              <a:t>, </a:t>
            </a:r>
            <a:r>
              <a:rPr lang="ru-RU" sz="2800" dirty="0" err="1" smtClean="0">
                <a:sym typeface="Quicksand"/>
              </a:rPr>
              <a:t>д</a:t>
            </a:r>
            <a:r>
              <a:rPr lang="ru-RU" sz="2800" dirty="0" smtClean="0">
                <a:sym typeface="Quicksand"/>
              </a:rPr>
              <a:t>/с № </a:t>
            </a:r>
            <a:r>
              <a:rPr lang="ru-RU" sz="2800" dirty="0" smtClean="0">
                <a:sym typeface="Quicksand"/>
              </a:rPr>
              <a:t>130</a:t>
            </a:r>
            <a:endParaRPr lang="en" sz="2800" dirty="0"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783650" y="2520350"/>
            <a:ext cx="10715700" cy="380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just" rtl="0">
              <a:spcBef>
                <a:spcPts val="1200"/>
              </a:spcBef>
              <a:spcAft>
                <a:spcPts val="0"/>
              </a:spcAft>
              <a:buSzPts val="1900"/>
              <a:buNone/>
            </a:pPr>
            <a:r>
              <a:rPr lang="ru-RU" sz="3200" dirty="0" smtClean="0"/>
              <a:t>	поддержка одаренных детей как одно из приоритетных направлений в стратегии развития российского образования</a:t>
            </a:r>
            <a:endParaRPr sz="3200" dirty="0"/>
          </a:p>
        </p:txBody>
      </p:sp>
      <p:sp>
        <p:nvSpPr>
          <p:cNvPr id="291" name="Google Shape;291;p24"/>
          <p:cNvSpPr/>
          <p:nvPr/>
        </p:nvSpPr>
        <p:spPr>
          <a:xfrm>
            <a:off x="564950" y="879050"/>
            <a:ext cx="10934400" cy="1641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актуальность</a:t>
            </a:r>
            <a:endParaRPr sz="67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292" name="Google Shape;292;p2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body" idx="1"/>
          </p:nvPr>
        </p:nvSpPr>
        <p:spPr>
          <a:xfrm>
            <a:off x="783650" y="2302525"/>
            <a:ext cx="10715700" cy="40210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>
              <a:spcAft>
                <a:spcPts val="2100"/>
              </a:spcAft>
              <a:buNone/>
            </a:pPr>
            <a:r>
              <a:rPr lang="ru-RU" sz="3200" dirty="0" smtClean="0"/>
              <a:t>	Создание </a:t>
            </a:r>
            <a:r>
              <a:rPr lang="ru-RU" sz="3200" dirty="0" smtClean="0"/>
              <a:t>образовательной среды на основе исследований, проводимых Московским государственным педагогическим </a:t>
            </a:r>
            <a:r>
              <a:rPr lang="ru-RU" sz="3200" dirty="0" smtClean="0"/>
              <a:t>институтом</a:t>
            </a:r>
            <a:r>
              <a:rPr lang="ru-RU" sz="2400" dirty="0" smtClean="0"/>
              <a:t> </a:t>
            </a:r>
          </a:p>
          <a:p>
            <a:pPr lvl="0" algn="just">
              <a:spcAft>
                <a:spcPts val="2100"/>
              </a:spcAft>
              <a:buNone/>
            </a:pPr>
            <a:r>
              <a:rPr lang="ru-RU" sz="2400" dirty="0" smtClean="0"/>
              <a:t>(</a:t>
            </a:r>
            <a:r>
              <a:rPr lang="ru-RU" sz="2400" dirty="0" smtClean="0"/>
              <a:t>составление </a:t>
            </a:r>
            <a:r>
              <a:rPr lang="ru-RU" sz="2400" dirty="0" smtClean="0"/>
              <a:t>3-х маршрутов сопровождения ребенка с предпосылками одаренности на основании наблюдений педагога, наследственной предрасположенностью и предпочтениями </a:t>
            </a:r>
            <a:r>
              <a:rPr lang="ru-RU" sz="2400" dirty="0" smtClean="0"/>
              <a:t>семьи)</a:t>
            </a:r>
            <a:endParaRPr lang="ru-RU" sz="3200" dirty="0"/>
          </a:p>
        </p:txBody>
      </p:sp>
      <p:sp>
        <p:nvSpPr>
          <p:cNvPr id="299" name="Google Shape;299;p25"/>
          <p:cNvSpPr/>
          <p:nvPr/>
        </p:nvSpPr>
        <p:spPr>
          <a:xfrm>
            <a:off x="564950" y="879050"/>
            <a:ext cx="10934400" cy="1441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инновационность</a:t>
            </a:r>
            <a:endParaRPr sz="67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300" name="Google Shape;300;p2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Цель проекта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ubTitle" idx="1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body" idx="2"/>
          </p:nvPr>
        </p:nvSpPr>
        <p:spPr>
          <a:xfrm>
            <a:off x="747200" y="2217250"/>
            <a:ext cx="10049330" cy="348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spcAft>
                <a:spcPts val="2100"/>
              </a:spcAft>
              <a:buNone/>
            </a:pPr>
            <a:r>
              <a:rPr lang="ru-RU" sz="3200" dirty="0" smtClean="0"/>
              <a:t>Организация </a:t>
            </a:r>
            <a:r>
              <a:rPr lang="ru-RU" sz="3200" dirty="0" smtClean="0"/>
              <a:t>образовательной среды для выявления, поддержки и раскрытия потенциала творческой одаренности детей с ОВЗ в условиях преемственности дошкольного и начального школьного образования.</a:t>
            </a:r>
            <a:endParaRPr sz="3200" dirty="0"/>
          </a:p>
        </p:txBody>
      </p:sp>
      <p:sp>
        <p:nvSpPr>
          <p:cNvPr id="308" name="Google Shape;308;p26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Задачи проекта</a:t>
            </a: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subTitle" idx="1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2"/>
          </p:nvPr>
        </p:nvSpPr>
        <p:spPr>
          <a:xfrm>
            <a:off x="747200" y="1377108"/>
            <a:ext cx="9112200" cy="47095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/>
            <a:r>
              <a:rPr lang="ru-RU" sz="2000" dirty="0" smtClean="0"/>
              <a:t>Повысить профессиональную компетентность всех педагогов, сопровождающих детей с ОВЗ области выявления, поддержки и развития творческой  одаренности.</a:t>
            </a:r>
          </a:p>
          <a:p>
            <a:pPr lvl="0" algn="just"/>
            <a:r>
              <a:rPr lang="ru-RU" sz="2000" dirty="0" smtClean="0"/>
              <a:t>Изучить и отобрать наиболее подходящие методики выявления одаренностей у детей с ОВЗ.</a:t>
            </a:r>
          </a:p>
          <a:p>
            <a:pPr lvl="0" algn="just"/>
            <a:r>
              <a:rPr lang="ru-RU" sz="2000" dirty="0" smtClean="0"/>
              <a:t>Проанализировать имеющиеся модели организации образовательной среды ОО с точки зрения эффективности организации процесса выявления, поддержки и развития одаренности детей с ОВЗ в условиях преемственности дошкольного и начального школьного образования.</a:t>
            </a:r>
          </a:p>
          <a:p>
            <a:pPr lvl="0" algn="just"/>
            <a:r>
              <a:rPr lang="ru-RU" sz="2000" dirty="0" smtClean="0"/>
              <a:t>Привлечь родителей детей с ОВЗ к процессу выявления, диагностирования и создания условий для развития творческого потенциала ребенка.</a:t>
            </a:r>
          </a:p>
          <a:p>
            <a:pPr lvl="0" algn="just"/>
            <a:r>
              <a:rPr lang="ru-RU" sz="2000" dirty="0" smtClean="0"/>
              <a:t>Создать максимально комфортные условия для проявления детьми с ОВЗ самостоятельности в выборе творческой деятельности.</a:t>
            </a:r>
          </a:p>
          <a:p>
            <a:pPr marL="0" lvl="0" indent="0" algn="just" rtl="0">
              <a:spcBef>
                <a:spcPts val="1200"/>
              </a:spcBef>
              <a:spcAft>
                <a:spcPts val="2100"/>
              </a:spcAft>
              <a:buNone/>
            </a:pP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473575" y="5778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Механизмы реализации проекта</a:t>
            </a:r>
            <a:endParaRPr/>
          </a:p>
        </p:txBody>
      </p:sp>
      <p:sp>
        <p:nvSpPr>
          <p:cNvPr id="330" name="Google Shape;330;p29"/>
          <p:cNvSpPr txBox="1">
            <a:spLocks noGrp="1"/>
          </p:cNvSpPr>
          <p:nvPr>
            <p:ph type="subTitle" idx="1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31" name="Google Shape;331;p29"/>
          <p:cNvSpPr txBox="1">
            <a:spLocks noGrp="1"/>
          </p:cNvSpPr>
          <p:nvPr>
            <p:ph type="body" idx="2"/>
          </p:nvPr>
        </p:nvSpPr>
        <p:spPr>
          <a:xfrm>
            <a:off x="670325" y="1564100"/>
            <a:ext cx="10005020" cy="46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2800" dirty="0" smtClean="0"/>
              <a:t>Проект рассчитан на 2022-2023 учебный год. Продукты проекта будут представлены профессиональному педагогическому сообществу МСО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 Основные механизмы реализации проекта: взаимодействие участников проекта, реализация проектного подхода, организация имеющейся образовательной среды в соответствии с целью и задачами.</a:t>
            </a: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2100"/>
              </a:spcAft>
              <a:buNone/>
            </a:pP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2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>
            <a:spLocks noGrp="1"/>
          </p:cNvSpPr>
          <p:nvPr>
            <p:ph type="title"/>
          </p:nvPr>
        </p:nvSpPr>
        <p:spPr>
          <a:xfrm>
            <a:off x="473575" y="5778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Ожидаемые инновационные продукты</a:t>
            </a:r>
            <a:endParaRPr/>
          </a:p>
        </p:txBody>
      </p:sp>
      <p:sp>
        <p:nvSpPr>
          <p:cNvPr id="338" name="Google Shape;338;p30"/>
          <p:cNvSpPr txBox="1">
            <a:spLocks noGrp="1"/>
          </p:cNvSpPr>
          <p:nvPr>
            <p:ph type="subTitle" idx="1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body" idx="2"/>
          </p:nvPr>
        </p:nvSpPr>
        <p:spPr>
          <a:xfrm>
            <a:off x="670325" y="1925049"/>
            <a:ext cx="9223500" cy="39249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/>
            <a:r>
              <a:rPr lang="ru-RU" sz="2600" dirty="0" smtClean="0"/>
              <a:t>Локальные акты, поддерживающие реализацию проекта в ОО с использованием сетевого взаимодействия.</a:t>
            </a:r>
          </a:p>
          <a:p>
            <a:pPr lvl="0" algn="just"/>
            <a:r>
              <a:rPr lang="ru-RU" sz="2600" dirty="0" smtClean="0"/>
              <a:t>Программно - методические, диагностические и просветительские материалы для педагогов и родителей.</a:t>
            </a:r>
          </a:p>
          <a:p>
            <a:pPr lvl="0" algn="just"/>
            <a:r>
              <a:rPr lang="ru-RU" sz="2600" dirty="0" smtClean="0"/>
              <a:t>Модель образовательной среды,  способствующей выявлению и поддержке детей с ОВЗ с предпосылками одаренности в условиях преемственности детского сада и школы.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4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2100"/>
              </a:spcAft>
              <a:buNone/>
            </a:pP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>
            <a:spLocks noGrp="1"/>
          </p:cNvSpPr>
          <p:nvPr>
            <p:ph type="title"/>
          </p:nvPr>
        </p:nvSpPr>
        <p:spPr>
          <a:xfrm>
            <a:off x="473575" y="577825"/>
            <a:ext cx="10413300" cy="126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Предложения по продвижению инноваций</a:t>
            </a:r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subTitle" idx="1"/>
          </p:nvPr>
        </p:nvSpPr>
        <p:spPr>
          <a:xfrm>
            <a:off x="1864400" y="2364725"/>
            <a:ext cx="6471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2"/>
          </p:nvPr>
        </p:nvSpPr>
        <p:spPr>
          <a:xfrm>
            <a:off x="670325" y="2114125"/>
            <a:ext cx="9247200" cy="39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just"/>
            <a:r>
              <a:rPr lang="ru-RU" sz="2800" dirty="0" smtClean="0"/>
              <a:t>Все мероприятия проекта открыты для участия всеми заинтересованными организациями.</a:t>
            </a:r>
          </a:p>
          <a:p>
            <a:pPr lvl="0" algn="just"/>
            <a:r>
              <a:rPr lang="ru-RU" sz="2800" dirty="0" smtClean="0"/>
              <a:t>Проведение семинаров, мастер – классов.</a:t>
            </a:r>
          </a:p>
          <a:p>
            <a:pPr lvl="0" algn="just"/>
            <a:r>
              <a:rPr lang="ru-RU" sz="2800" dirty="0" smtClean="0"/>
              <a:t>Публикация методических материалов по организации образовательной среды, способствующей выявлению и поддержке детей с ОВЗ с предпосылками одаренности и развитию их творческой активности.</a:t>
            </a:r>
          </a:p>
          <a:p>
            <a:pPr marL="0" lvl="0" indent="0" algn="just" rtl="0">
              <a:spcBef>
                <a:spcPts val="1200"/>
              </a:spcBef>
              <a:spcAft>
                <a:spcPts val="2100"/>
              </a:spcAft>
              <a:buNone/>
            </a:pP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31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295</Words>
  <Application>Microsoft Office PowerPoint</Application>
  <PresentationFormat>Произвольный</PresentationFormat>
  <Paragraphs>35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Playfair Display</vt:lpstr>
      <vt:lpstr>Quicksand Medium</vt:lpstr>
      <vt:lpstr>Quicksand</vt:lpstr>
      <vt:lpstr>Playfair Display SemiBold</vt:lpstr>
      <vt:lpstr>Aldrich</vt:lpstr>
      <vt:lpstr>Times New Roman</vt:lpstr>
      <vt:lpstr>Calibri</vt:lpstr>
      <vt:lpstr>Frank Ruhl Libre</vt:lpstr>
      <vt:lpstr>Abril Fatface</vt:lpstr>
      <vt:lpstr>Griffy</vt:lpstr>
      <vt:lpstr>Poppins</vt:lpstr>
      <vt:lpstr>Homemade Apple</vt:lpstr>
      <vt:lpstr>SlidesMania</vt:lpstr>
      <vt:lpstr>«Организация образовательной среды для детей с ограниченными возможностями здоровья  по выявлению, поддержке и развитию признаков одаренности в условиях преемственности детского сада и школы» </vt:lpstr>
      <vt:lpstr>Слайд 2</vt:lpstr>
      <vt:lpstr>Слайд 3</vt:lpstr>
      <vt:lpstr>Цель проекта</vt:lpstr>
      <vt:lpstr>Задачи проекта</vt:lpstr>
      <vt:lpstr>Механизмы реализации проекта</vt:lpstr>
      <vt:lpstr>Ожидаемые инновационные продукты</vt:lpstr>
      <vt:lpstr>Предложения по продвижению инноваций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инклюзивного образования детей с ОВЗ в условиях внедрения обновленного ФГОС ООО.</dc:title>
  <cp:lastModifiedBy>User112</cp:lastModifiedBy>
  <cp:revision>28</cp:revision>
  <dcterms:modified xsi:type="dcterms:W3CDTF">2022-06-23T16:58:51Z</dcterms:modified>
</cp:coreProperties>
</file>